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4" r:id="rId3"/>
    <p:sldId id="286" r:id="rId4"/>
    <p:sldId id="288" r:id="rId5"/>
    <p:sldId id="289" r:id="rId6"/>
    <p:sldId id="290" r:id="rId7"/>
    <p:sldId id="293" r:id="rId8"/>
    <p:sldId id="294" r:id="rId9"/>
    <p:sldId id="303" r:id="rId10"/>
    <p:sldId id="297" r:id="rId11"/>
    <p:sldId id="285" r:id="rId12"/>
    <p:sldId id="306" r:id="rId13"/>
    <p:sldId id="301" r:id="rId14"/>
    <p:sldId id="302" r:id="rId15"/>
    <p:sldId id="305" r:id="rId16"/>
    <p:sldId id="304" r:id="rId17"/>
    <p:sldId id="309" r:id="rId18"/>
    <p:sldId id="310" r:id="rId19"/>
    <p:sldId id="311" r:id="rId20"/>
    <p:sldId id="312" r:id="rId21"/>
    <p:sldId id="319" r:id="rId22"/>
    <p:sldId id="320" r:id="rId23"/>
    <p:sldId id="323" r:id="rId24"/>
    <p:sldId id="324" r:id="rId25"/>
    <p:sldId id="325" r:id="rId26"/>
    <p:sldId id="317" r:id="rId27"/>
    <p:sldId id="314" r:id="rId28"/>
    <p:sldId id="315" r:id="rId29"/>
    <p:sldId id="316" r:id="rId30"/>
    <p:sldId id="326" r:id="rId31"/>
    <p:sldId id="327" r:id="rId32"/>
    <p:sldId id="328" r:id="rId33"/>
    <p:sldId id="330" r:id="rId34"/>
    <p:sldId id="334" r:id="rId35"/>
    <p:sldId id="308" r:id="rId36"/>
    <p:sldId id="331" r:id="rId37"/>
    <p:sldId id="333" r:id="rId38"/>
    <p:sldId id="335" r:id="rId39"/>
    <p:sldId id="339" r:id="rId40"/>
    <p:sldId id="340" r:id="rId41"/>
    <p:sldId id="337" r:id="rId42"/>
    <p:sldId id="338" r:id="rId43"/>
  </p:sldIdLst>
  <p:sldSz cx="9144000" cy="5143500" type="screen16x9"/>
  <p:notesSz cx="6858000" cy="9144000"/>
  <p:embeddedFontLst>
    <p:embeddedFont>
      <p:font typeface="Montserrat" charset="0"/>
      <p:regular r:id="rId45"/>
    </p:embeddedFont>
    <p:embeddedFont>
      <p:font typeface="Poppins" charset="0"/>
      <p:regular r:id="rId46"/>
      <p:bold r:id="rId47"/>
      <p:italic r:id="rId48"/>
      <p:boldItalic r:id="rId49"/>
    </p:embeddedFont>
    <p:embeddedFont>
      <p:font typeface="Impact" pitchFamily="34" charset="0"/>
      <p:regular r:id="rId50"/>
    </p:embeddedFont>
    <p:embeddedFont>
      <p:font typeface="SimSun" pitchFamily="2" charset="-122"/>
      <p:regular r:id="rId51"/>
    </p:embeddedFont>
    <p:embeddedFont>
      <p:font typeface="Montserrat Light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862AF0-E5EF-411A-858C-D8907B4C4331}">
  <a:tblStyle styleId="{D8862AF0-E5EF-411A-858C-D8907B4C43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>
      <p:cViewPr varScale="1">
        <p:scale>
          <a:sx n="92" d="100"/>
          <a:sy n="92" d="100"/>
        </p:scale>
        <p:origin x="-83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3F602-0306-4AC0-A542-5489C932AFF5}" type="doc">
      <dgm:prSet loTypeId="urn:microsoft.com/office/officeart/2005/8/layout/vList6" loCatId="list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57942137-FC23-4901-9104-901BE692D3DC}">
      <dgm:prSet custT="1"/>
      <dgm:spPr/>
      <dgm:t>
        <a:bodyPr/>
        <a:lstStyle/>
        <a:p>
          <a:pPr rtl="0"/>
          <a:r>
            <a:rPr lang="en-US" sz="1600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2006</a:t>
          </a:r>
          <a:endParaRPr lang="en-US" sz="16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F95CB765-AA39-4346-A300-DC373884AB99}" type="parTrans" cxnId="{98D9CED0-92B8-40E0-8996-B1683DE52EC6}">
      <dgm:prSet/>
      <dgm:spPr/>
      <dgm:t>
        <a:bodyPr/>
        <a:lstStyle/>
        <a:p>
          <a:endParaRPr lang="en-US"/>
        </a:p>
      </dgm:t>
    </dgm:pt>
    <dgm:pt modelId="{70897BE8-70FD-4325-BF92-4D31BB8443CA}" type="sibTrans" cxnId="{98D9CED0-92B8-40E0-8996-B1683DE52EC6}">
      <dgm:prSet/>
      <dgm:spPr/>
      <dgm:t>
        <a:bodyPr/>
        <a:lstStyle/>
        <a:p>
          <a:endParaRPr lang="en-US"/>
        </a:p>
      </dgm:t>
    </dgm:pt>
    <dgm:pt modelId="{39C2C6B6-F9C3-48AA-B757-B2C6FB7260FC}">
      <dgm:prSet custT="1"/>
      <dgm:spPr/>
      <dgm:t>
        <a:bodyPr/>
        <a:lstStyle/>
        <a:p>
          <a:pPr rtl="0"/>
          <a:r>
            <a:rPr lang="en-US" sz="1600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2008</a:t>
          </a:r>
          <a:endParaRPr lang="en-US" sz="16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2B6CE4F3-58C0-473F-9D55-EAF05B13B133}" type="parTrans" cxnId="{903FE9C1-4D64-4C17-A41A-D0AD98A62339}">
      <dgm:prSet/>
      <dgm:spPr/>
      <dgm:t>
        <a:bodyPr/>
        <a:lstStyle/>
        <a:p>
          <a:endParaRPr lang="en-US"/>
        </a:p>
      </dgm:t>
    </dgm:pt>
    <dgm:pt modelId="{B36F93F5-16E6-4A1B-A00A-E19AD0DF80AA}" type="sibTrans" cxnId="{903FE9C1-4D64-4C17-A41A-D0AD98A62339}">
      <dgm:prSet/>
      <dgm:spPr/>
      <dgm:t>
        <a:bodyPr/>
        <a:lstStyle/>
        <a:p>
          <a:endParaRPr lang="en-US"/>
        </a:p>
      </dgm:t>
    </dgm:pt>
    <dgm:pt modelId="{CED3F756-A50E-4533-B464-28110BB9A370}">
      <dgm:prSet custT="1"/>
      <dgm:spPr/>
      <dgm:t>
        <a:bodyPr/>
        <a:lstStyle/>
        <a:p>
          <a:pPr rtl="0"/>
          <a:r>
            <a:rPr lang="en-US" sz="1600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2012</a:t>
          </a:r>
          <a:endParaRPr lang="en-US" sz="16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3E2D0CBF-A260-48D8-B7A0-6EDB3C00B65C}" type="parTrans" cxnId="{80696A85-FB7A-48CA-AD19-A000A5732D22}">
      <dgm:prSet/>
      <dgm:spPr/>
      <dgm:t>
        <a:bodyPr/>
        <a:lstStyle/>
        <a:p>
          <a:endParaRPr lang="en-US"/>
        </a:p>
      </dgm:t>
    </dgm:pt>
    <dgm:pt modelId="{A3028A13-95CD-4EF7-9DBA-0C15A9B01C45}" type="sibTrans" cxnId="{80696A85-FB7A-48CA-AD19-A000A5732D22}">
      <dgm:prSet/>
      <dgm:spPr/>
      <dgm:t>
        <a:bodyPr/>
        <a:lstStyle/>
        <a:p>
          <a:endParaRPr lang="en-US"/>
        </a:p>
      </dgm:t>
    </dgm:pt>
    <dgm:pt modelId="{5FBED23B-6F67-4D0E-AB81-B5C3B463FFDA}">
      <dgm:prSet custT="1"/>
      <dgm:spPr/>
      <dgm:t>
        <a:bodyPr/>
        <a:lstStyle/>
        <a:p>
          <a:pPr rtl="0"/>
          <a:r>
            <a:rPr lang="en-US" sz="1600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2015</a:t>
          </a:r>
          <a:endParaRPr lang="en-US" sz="16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BD750D88-090E-4336-B469-AEEAC9C2D6E5}" type="parTrans" cxnId="{18054D1E-8226-4C35-A18D-64FEA76C1838}">
      <dgm:prSet/>
      <dgm:spPr/>
      <dgm:t>
        <a:bodyPr/>
        <a:lstStyle/>
        <a:p>
          <a:endParaRPr lang="en-US"/>
        </a:p>
      </dgm:t>
    </dgm:pt>
    <dgm:pt modelId="{B3C27432-F005-47D7-8153-BACEFA3ACF8A}" type="sibTrans" cxnId="{18054D1E-8226-4C35-A18D-64FEA76C1838}">
      <dgm:prSet/>
      <dgm:spPr/>
      <dgm:t>
        <a:bodyPr/>
        <a:lstStyle/>
        <a:p>
          <a:endParaRPr lang="en-US"/>
        </a:p>
      </dgm:t>
    </dgm:pt>
    <dgm:pt modelId="{36134A0C-EC99-4363-8FBD-446ADC3D5096}">
      <dgm:prSet custT="1"/>
      <dgm:spPr/>
      <dgm:t>
        <a:bodyPr/>
        <a:lstStyle/>
        <a:p>
          <a:pPr rtl="0"/>
          <a:r>
            <a:rPr lang="en-US" sz="1600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2017</a:t>
          </a:r>
          <a:endParaRPr lang="en-US" sz="1600" b="1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7425787B-E66F-4AF9-AAB9-4C4BA2DA75E4}" type="parTrans" cxnId="{2E55A194-FE44-4107-8FAB-0EFE635D5BC6}">
      <dgm:prSet/>
      <dgm:spPr/>
      <dgm:t>
        <a:bodyPr/>
        <a:lstStyle/>
        <a:p>
          <a:endParaRPr lang="en-US"/>
        </a:p>
      </dgm:t>
    </dgm:pt>
    <dgm:pt modelId="{9B288578-60A7-41E9-B683-A4C8D7FB985C}" type="sibTrans" cxnId="{2E55A194-FE44-4107-8FAB-0EFE635D5BC6}">
      <dgm:prSet/>
      <dgm:spPr/>
      <dgm:t>
        <a:bodyPr/>
        <a:lstStyle/>
        <a:p>
          <a:endParaRPr lang="en-US"/>
        </a:p>
      </dgm:t>
    </dgm:pt>
    <dgm:pt modelId="{17197B42-D196-45E5-AE41-52538A8ADA6A}">
      <dgm:prSet custT="1"/>
      <dgm:spPr/>
      <dgm:t>
        <a:bodyPr/>
        <a:lstStyle/>
        <a:p>
          <a:pPr rtl="0"/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First experiment of human activity data using </a:t>
          </a:r>
          <a:r>
            <a:rPr lang="en-US" sz="1600" b="0" i="0" u="none" dirty="0" err="1" smtClean="0">
              <a:latin typeface="Times New Roman" pitchFamily="18" charset="0"/>
              <a:cs typeface="Times New Roman" pitchFamily="18" charset="0"/>
            </a:rPr>
            <a:t>gsm</a:t>
          </a:r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 and accelerometer sensor on computer.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D9D387DD-2C0F-4A69-8EEE-140F345A538B}" type="parTrans" cxnId="{F0633C1B-B37B-4595-9822-E214CA1D5AF3}">
      <dgm:prSet/>
      <dgm:spPr/>
      <dgm:t>
        <a:bodyPr/>
        <a:lstStyle/>
        <a:p>
          <a:endParaRPr lang="en-US"/>
        </a:p>
      </dgm:t>
    </dgm:pt>
    <dgm:pt modelId="{BCE9D81B-007C-42A1-8BD1-08A82E3F0CE6}" type="sibTrans" cxnId="{F0633C1B-B37B-4595-9822-E214CA1D5AF3}">
      <dgm:prSet/>
      <dgm:spPr/>
      <dgm:t>
        <a:bodyPr/>
        <a:lstStyle/>
        <a:p>
          <a:endParaRPr lang="en-US"/>
        </a:p>
      </dgm:t>
    </dgm:pt>
    <dgm:pt modelId="{CC795A5D-8B4F-42C9-A8C5-0F3C963BA3A9}">
      <dgm:prSet custT="1"/>
      <dgm:spPr/>
      <dgm:t>
        <a:bodyPr/>
        <a:lstStyle/>
        <a:p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Beginning of data collection and processing using smartphones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6F4D444A-12FA-4C29-995A-3BF152277762}" type="parTrans" cxnId="{46C320C3-C1FA-4779-903C-772B048E4E9C}">
      <dgm:prSet/>
      <dgm:spPr/>
      <dgm:t>
        <a:bodyPr/>
        <a:lstStyle/>
        <a:p>
          <a:endParaRPr lang="en-US"/>
        </a:p>
      </dgm:t>
    </dgm:pt>
    <dgm:pt modelId="{3AB9001E-35B6-46B9-8369-0EBB89B0FDB3}" type="sibTrans" cxnId="{46C320C3-C1FA-4779-903C-772B048E4E9C}">
      <dgm:prSet/>
      <dgm:spPr/>
      <dgm:t>
        <a:bodyPr/>
        <a:lstStyle/>
        <a:p>
          <a:endParaRPr lang="en-US"/>
        </a:p>
      </dgm:t>
    </dgm:pt>
    <dgm:pt modelId="{86A67E68-5D9C-4712-ADD8-3085DD49ED3C}">
      <dgm:prSet custT="1"/>
      <dgm:spPr/>
      <dgm:t>
        <a:bodyPr/>
        <a:lstStyle/>
        <a:p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Concentration on detecting complex behavior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B056C26F-6C30-4673-979A-8684C33F996C}" type="parTrans" cxnId="{7A62FAD7-A42A-4613-BB49-AD4A679F765C}">
      <dgm:prSet/>
      <dgm:spPr/>
      <dgm:t>
        <a:bodyPr/>
        <a:lstStyle/>
        <a:p>
          <a:endParaRPr lang="en-US"/>
        </a:p>
      </dgm:t>
    </dgm:pt>
    <dgm:pt modelId="{4BBAA414-CAAC-4F2F-B249-5F917BBF9DDC}" type="sibTrans" cxnId="{7A62FAD7-A42A-4613-BB49-AD4A679F765C}">
      <dgm:prSet/>
      <dgm:spPr/>
      <dgm:t>
        <a:bodyPr/>
        <a:lstStyle/>
        <a:p>
          <a:endParaRPr lang="en-US"/>
        </a:p>
      </dgm:t>
    </dgm:pt>
    <dgm:pt modelId="{204D9DC4-292A-4B7B-B1E3-F64945E60EEB}">
      <dgm:prSet custT="1"/>
      <dgm:spPr/>
      <dgm:t>
        <a:bodyPr/>
        <a:lstStyle/>
        <a:p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Application of deep learning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B68E6C42-26D0-4AA1-9C16-5A3F0B38F861}" type="parTrans" cxnId="{7986500A-142A-481A-BAB4-F7946B4BF90B}">
      <dgm:prSet/>
      <dgm:spPr/>
      <dgm:t>
        <a:bodyPr/>
        <a:lstStyle/>
        <a:p>
          <a:endParaRPr lang="en-US"/>
        </a:p>
      </dgm:t>
    </dgm:pt>
    <dgm:pt modelId="{E0F9588A-BCF1-48E4-A044-1F85793AEBE9}" type="sibTrans" cxnId="{7986500A-142A-481A-BAB4-F7946B4BF90B}">
      <dgm:prSet/>
      <dgm:spPr/>
      <dgm:t>
        <a:bodyPr/>
        <a:lstStyle/>
        <a:p>
          <a:endParaRPr lang="en-US"/>
        </a:p>
      </dgm:t>
    </dgm:pt>
    <dgm:pt modelId="{84939200-2FB9-418A-A2BA-F8E8766BD4EE}">
      <dgm:prSet custT="1"/>
      <dgm:spPr/>
      <dgm:t>
        <a:bodyPr/>
        <a:lstStyle/>
        <a:p>
          <a:pPr rtl="0"/>
          <a:r>
            <a:rPr lang="en-US" sz="1600" b="0" i="0" u="none" dirty="0" smtClean="0">
              <a:latin typeface="Times New Roman" pitchFamily="18" charset="0"/>
              <a:cs typeface="Times New Roman" pitchFamily="18" charset="0"/>
            </a:rPr>
            <a:t>Reducing classification errors through comparison between different models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BC2899E6-3D6E-4794-9D2D-D1CA2A2EEB62}" type="parTrans" cxnId="{6C00A388-2091-43E9-B17C-79C19EB9D4F7}">
      <dgm:prSet/>
      <dgm:spPr/>
      <dgm:t>
        <a:bodyPr/>
        <a:lstStyle/>
        <a:p>
          <a:endParaRPr lang="en-US"/>
        </a:p>
      </dgm:t>
    </dgm:pt>
    <dgm:pt modelId="{800E2500-6A42-40A6-8CCB-0135C16A0588}" type="sibTrans" cxnId="{6C00A388-2091-43E9-B17C-79C19EB9D4F7}">
      <dgm:prSet/>
      <dgm:spPr/>
      <dgm:t>
        <a:bodyPr/>
        <a:lstStyle/>
        <a:p>
          <a:endParaRPr lang="en-US"/>
        </a:p>
      </dgm:t>
    </dgm:pt>
    <dgm:pt modelId="{A0AA38E1-7D2D-4CF5-88AD-A36394AD9939}" type="pres">
      <dgm:prSet presAssocID="{BBA3F602-0306-4AC0-A542-5489C932AFF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42BD864-936E-4506-9DC9-3AEBB6776920}" type="pres">
      <dgm:prSet presAssocID="{57942137-FC23-4901-9104-901BE692D3DC}" presName="linNode" presStyleCnt="0"/>
      <dgm:spPr/>
      <dgm:t>
        <a:bodyPr/>
        <a:lstStyle/>
        <a:p>
          <a:endParaRPr lang="en-US"/>
        </a:p>
      </dgm:t>
    </dgm:pt>
    <dgm:pt modelId="{0C197AF8-0020-4884-A3BD-E7858810B3C5}" type="pres">
      <dgm:prSet presAssocID="{57942137-FC23-4901-9104-901BE692D3DC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E2E2E-B559-481E-8C65-B383E3063708}" type="pres">
      <dgm:prSet presAssocID="{57942137-FC23-4901-9104-901BE692D3DC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4E1ED-5E57-412D-8D0E-6A20DDCB40E4}" type="pres">
      <dgm:prSet presAssocID="{70897BE8-70FD-4325-BF92-4D31BB8443CA}" presName="spacing" presStyleCnt="0"/>
      <dgm:spPr/>
      <dgm:t>
        <a:bodyPr/>
        <a:lstStyle/>
        <a:p>
          <a:endParaRPr lang="en-US"/>
        </a:p>
      </dgm:t>
    </dgm:pt>
    <dgm:pt modelId="{945E3686-3676-4E59-88ED-EA0A4E368714}" type="pres">
      <dgm:prSet presAssocID="{39C2C6B6-F9C3-48AA-B757-B2C6FB7260FC}" presName="linNode" presStyleCnt="0"/>
      <dgm:spPr/>
      <dgm:t>
        <a:bodyPr/>
        <a:lstStyle/>
        <a:p>
          <a:endParaRPr lang="en-US"/>
        </a:p>
      </dgm:t>
    </dgm:pt>
    <dgm:pt modelId="{9C8B3E23-D658-4AB6-9404-EBD22B928F38}" type="pres">
      <dgm:prSet presAssocID="{39C2C6B6-F9C3-48AA-B757-B2C6FB7260FC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A6A95-B6A9-41D2-86DE-28D08CE1EA21}" type="pres">
      <dgm:prSet presAssocID="{39C2C6B6-F9C3-48AA-B757-B2C6FB7260FC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F04DF-6A9E-4085-A888-7E0E0AAA2E07}" type="pres">
      <dgm:prSet presAssocID="{B36F93F5-16E6-4A1B-A00A-E19AD0DF80AA}" presName="spacing" presStyleCnt="0"/>
      <dgm:spPr/>
    </dgm:pt>
    <dgm:pt modelId="{F57DEE61-8A53-480F-9385-9A2B474767AD}" type="pres">
      <dgm:prSet presAssocID="{CED3F756-A50E-4533-B464-28110BB9A370}" presName="linNode" presStyleCnt="0"/>
      <dgm:spPr/>
    </dgm:pt>
    <dgm:pt modelId="{620B1DDD-FC1D-4D18-B0A1-6025ABA1741A}" type="pres">
      <dgm:prSet presAssocID="{CED3F756-A50E-4533-B464-28110BB9A370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9DA7DC-0A53-4D3A-8462-E7E86E1B8508}" type="pres">
      <dgm:prSet presAssocID="{CED3F756-A50E-4533-B464-28110BB9A370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22BF-0BF3-4048-880A-154C0E964AF2}" type="pres">
      <dgm:prSet presAssocID="{A3028A13-95CD-4EF7-9DBA-0C15A9B01C45}" presName="spacing" presStyleCnt="0"/>
      <dgm:spPr/>
    </dgm:pt>
    <dgm:pt modelId="{9C11E397-C2B0-40E8-AD53-D9BD0B910E66}" type="pres">
      <dgm:prSet presAssocID="{5FBED23B-6F67-4D0E-AB81-B5C3B463FFDA}" presName="linNode" presStyleCnt="0"/>
      <dgm:spPr/>
    </dgm:pt>
    <dgm:pt modelId="{3B49EF53-473E-45B5-A18E-FB291162A811}" type="pres">
      <dgm:prSet presAssocID="{5FBED23B-6F67-4D0E-AB81-B5C3B463FFDA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5B0BC-AC73-4342-B217-F4F72432572F}" type="pres">
      <dgm:prSet presAssocID="{5FBED23B-6F67-4D0E-AB81-B5C3B463FFDA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F00E0-080D-4661-BB88-BA814B1CCD05}" type="pres">
      <dgm:prSet presAssocID="{B3C27432-F005-47D7-8153-BACEFA3ACF8A}" presName="spacing" presStyleCnt="0"/>
      <dgm:spPr/>
    </dgm:pt>
    <dgm:pt modelId="{8E46DA90-F540-4A60-8CEA-1921337C4003}" type="pres">
      <dgm:prSet presAssocID="{36134A0C-EC99-4363-8FBD-446ADC3D5096}" presName="linNode" presStyleCnt="0"/>
      <dgm:spPr/>
    </dgm:pt>
    <dgm:pt modelId="{3972D285-3596-4A81-B560-55C7BCD27EBE}" type="pres">
      <dgm:prSet presAssocID="{36134A0C-EC99-4363-8FBD-446ADC3D5096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D7625-5EA1-4162-A559-0B5A782FC5C7}" type="pres">
      <dgm:prSet presAssocID="{36134A0C-EC99-4363-8FBD-446ADC3D5096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F9DBD9-A65F-40DE-A43D-4F468180879D}" type="presOf" srcId="{17197B42-D196-45E5-AE41-52538A8ADA6A}" destId="{3E8E2E2E-B559-481E-8C65-B383E3063708}" srcOrd="0" destOrd="0" presId="urn:microsoft.com/office/officeart/2005/8/layout/vList6"/>
    <dgm:cxn modelId="{CC0677AB-5846-45D4-B29B-D9D02F4C12F1}" type="presOf" srcId="{39C2C6B6-F9C3-48AA-B757-B2C6FB7260FC}" destId="{9C8B3E23-D658-4AB6-9404-EBD22B928F38}" srcOrd="0" destOrd="0" presId="urn:microsoft.com/office/officeart/2005/8/layout/vList6"/>
    <dgm:cxn modelId="{BC988BE6-4F06-4731-A1C7-C8D0F68B3B78}" type="presOf" srcId="{86A67E68-5D9C-4712-ADD8-3085DD49ED3C}" destId="{BB9DA7DC-0A53-4D3A-8462-E7E86E1B8508}" srcOrd="0" destOrd="0" presId="urn:microsoft.com/office/officeart/2005/8/layout/vList6"/>
    <dgm:cxn modelId="{80696A85-FB7A-48CA-AD19-A000A5732D22}" srcId="{BBA3F602-0306-4AC0-A542-5489C932AFF5}" destId="{CED3F756-A50E-4533-B464-28110BB9A370}" srcOrd="2" destOrd="0" parTransId="{3E2D0CBF-A260-48D8-B7A0-6EDB3C00B65C}" sibTransId="{A3028A13-95CD-4EF7-9DBA-0C15A9B01C45}"/>
    <dgm:cxn modelId="{B16BAAAC-18DF-40D1-A504-DC9EDC5F6FC2}" type="presOf" srcId="{84939200-2FB9-418A-A2BA-F8E8766BD4EE}" destId="{756D7625-5EA1-4162-A559-0B5A782FC5C7}" srcOrd="0" destOrd="0" presId="urn:microsoft.com/office/officeart/2005/8/layout/vList6"/>
    <dgm:cxn modelId="{18054D1E-8226-4C35-A18D-64FEA76C1838}" srcId="{BBA3F602-0306-4AC0-A542-5489C932AFF5}" destId="{5FBED23B-6F67-4D0E-AB81-B5C3B463FFDA}" srcOrd="3" destOrd="0" parTransId="{BD750D88-090E-4336-B469-AEEAC9C2D6E5}" sibTransId="{B3C27432-F005-47D7-8153-BACEFA3ACF8A}"/>
    <dgm:cxn modelId="{98D9CED0-92B8-40E0-8996-B1683DE52EC6}" srcId="{BBA3F602-0306-4AC0-A542-5489C932AFF5}" destId="{57942137-FC23-4901-9104-901BE692D3DC}" srcOrd="0" destOrd="0" parTransId="{F95CB765-AA39-4346-A300-DC373884AB99}" sibTransId="{70897BE8-70FD-4325-BF92-4D31BB8443CA}"/>
    <dgm:cxn modelId="{46C320C3-C1FA-4779-903C-772B048E4E9C}" srcId="{39C2C6B6-F9C3-48AA-B757-B2C6FB7260FC}" destId="{CC795A5D-8B4F-42C9-A8C5-0F3C963BA3A9}" srcOrd="0" destOrd="0" parTransId="{6F4D444A-12FA-4C29-995A-3BF152277762}" sibTransId="{3AB9001E-35B6-46B9-8369-0EBB89B0FDB3}"/>
    <dgm:cxn modelId="{6CCF8C43-FB76-430C-AEE5-A372886F7D23}" type="presOf" srcId="{BBA3F602-0306-4AC0-A542-5489C932AFF5}" destId="{A0AA38E1-7D2D-4CF5-88AD-A36394AD9939}" srcOrd="0" destOrd="0" presId="urn:microsoft.com/office/officeart/2005/8/layout/vList6"/>
    <dgm:cxn modelId="{4DB406DD-01F8-499E-941B-8ED8368AE3CB}" type="presOf" srcId="{CC795A5D-8B4F-42C9-A8C5-0F3C963BA3A9}" destId="{8E2A6A95-B6A9-41D2-86DE-28D08CE1EA21}" srcOrd="0" destOrd="0" presId="urn:microsoft.com/office/officeart/2005/8/layout/vList6"/>
    <dgm:cxn modelId="{2E55A194-FE44-4107-8FAB-0EFE635D5BC6}" srcId="{BBA3F602-0306-4AC0-A542-5489C932AFF5}" destId="{36134A0C-EC99-4363-8FBD-446ADC3D5096}" srcOrd="4" destOrd="0" parTransId="{7425787B-E66F-4AF9-AAB9-4C4BA2DA75E4}" sibTransId="{9B288578-60A7-41E9-B683-A4C8D7FB985C}"/>
    <dgm:cxn modelId="{094D1CDE-AE7B-4A18-A337-F2538C14BA55}" type="presOf" srcId="{5FBED23B-6F67-4D0E-AB81-B5C3B463FFDA}" destId="{3B49EF53-473E-45B5-A18E-FB291162A811}" srcOrd="0" destOrd="0" presId="urn:microsoft.com/office/officeart/2005/8/layout/vList6"/>
    <dgm:cxn modelId="{F0633C1B-B37B-4595-9822-E214CA1D5AF3}" srcId="{57942137-FC23-4901-9104-901BE692D3DC}" destId="{17197B42-D196-45E5-AE41-52538A8ADA6A}" srcOrd="0" destOrd="0" parTransId="{D9D387DD-2C0F-4A69-8EEE-140F345A538B}" sibTransId="{BCE9D81B-007C-42A1-8BD1-08A82E3F0CE6}"/>
    <dgm:cxn modelId="{8FEAF572-B3A6-45A6-A240-5C9B925D1857}" type="presOf" srcId="{36134A0C-EC99-4363-8FBD-446ADC3D5096}" destId="{3972D285-3596-4A81-B560-55C7BCD27EBE}" srcOrd="0" destOrd="0" presId="urn:microsoft.com/office/officeart/2005/8/layout/vList6"/>
    <dgm:cxn modelId="{DF1521ED-C369-41E8-BA1A-4CC681FBBAB5}" type="presOf" srcId="{57942137-FC23-4901-9104-901BE692D3DC}" destId="{0C197AF8-0020-4884-A3BD-E7858810B3C5}" srcOrd="0" destOrd="0" presId="urn:microsoft.com/office/officeart/2005/8/layout/vList6"/>
    <dgm:cxn modelId="{9229E264-314E-4DC8-AD31-1986C2C6EE57}" type="presOf" srcId="{CED3F756-A50E-4533-B464-28110BB9A370}" destId="{620B1DDD-FC1D-4D18-B0A1-6025ABA1741A}" srcOrd="0" destOrd="0" presId="urn:microsoft.com/office/officeart/2005/8/layout/vList6"/>
    <dgm:cxn modelId="{7986500A-142A-481A-BAB4-F7946B4BF90B}" srcId="{5FBED23B-6F67-4D0E-AB81-B5C3B463FFDA}" destId="{204D9DC4-292A-4B7B-B1E3-F64945E60EEB}" srcOrd="0" destOrd="0" parTransId="{B68E6C42-26D0-4AA1-9C16-5A3F0B38F861}" sibTransId="{E0F9588A-BCF1-48E4-A044-1F85793AEBE9}"/>
    <dgm:cxn modelId="{6C00A388-2091-43E9-B17C-79C19EB9D4F7}" srcId="{36134A0C-EC99-4363-8FBD-446ADC3D5096}" destId="{84939200-2FB9-418A-A2BA-F8E8766BD4EE}" srcOrd="0" destOrd="0" parTransId="{BC2899E6-3D6E-4794-9D2D-D1CA2A2EEB62}" sibTransId="{800E2500-6A42-40A6-8CCB-0135C16A0588}"/>
    <dgm:cxn modelId="{2BEC872A-DD27-4284-A393-9987C540B79F}" type="presOf" srcId="{204D9DC4-292A-4B7B-B1E3-F64945E60EEB}" destId="{F9A5B0BC-AC73-4342-B217-F4F72432572F}" srcOrd="0" destOrd="0" presId="urn:microsoft.com/office/officeart/2005/8/layout/vList6"/>
    <dgm:cxn modelId="{903FE9C1-4D64-4C17-A41A-D0AD98A62339}" srcId="{BBA3F602-0306-4AC0-A542-5489C932AFF5}" destId="{39C2C6B6-F9C3-48AA-B757-B2C6FB7260FC}" srcOrd="1" destOrd="0" parTransId="{2B6CE4F3-58C0-473F-9D55-EAF05B13B133}" sibTransId="{B36F93F5-16E6-4A1B-A00A-E19AD0DF80AA}"/>
    <dgm:cxn modelId="{7A62FAD7-A42A-4613-BB49-AD4A679F765C}" srcId="{CED3F756-A50E-4533-B464-28110BB9A370}" destId="{86A67E68-5D9C-4712-ADD8-3085DD49ED3C}" srcOrd="0" destOrd="0" parTransId="{B056C26F-6C30-4673-979A-8684C33F996C}" sibTransId="{4BBAA414-CAAC-4F2F-B249-5F917BBF9DDC}"/>
    <dgm:cxn modelId="{0CE103DD-D1FF-46C6-8707-666172693A8D}" type="presParOf" srcId="{A0AA38E1-7D2D-4CF5-88AD-A36394AD9939}" destId="{142BD864-936E-4506-9DC9-3AEBB6776920}" srcOrd="0" destOrd="0" presId="urn:microsoft.com/office/officeart/2005/8/layout/vList6"/>
    <dgm:cxn modelId="{E5EC34AC-F64F-4825-88FF-8E9220C8C38C}" type="presParOf" srcId="{142BD864-936E-4506-9DC9-3AEBB6776920}" destId="{0C197AF8-0020-4884-A3BD-E7858810B3C5}" srcOrd="0" destOrd="0" presId="urn:microsoft.com/office/officeart/2005/8/layout/vList6"/>
    <dgm:cxn modelId="{196988B5-0094-467B-BAD2-F48A65BDC002}" type="presParOf" srcId="{142BD864-936E-4506-9DC9-3AEBB6776920}" destId="{3E8E2E2E-B559-481E-8C65-B383E3063708}" srcOrd="1" destOrd="0" presId="urn:microsoft.com/office/officeart/2005/8/layout/vList6"/>
    <dgm:cxn modelId="{86E5EC32-EDD2-493E-8D90-D6CB7110F1B9}" type="presParOf" srcId="{A0AA38E1-7D2D-4CF5-88AD-A36394AD9939}" destId="{7A84E1ED-5E57-412D-8D0E-6A20DDCB40E4}" srcOrd="1" destOrd="0" presId="urn:microsoft.com/office/officeart/2005/8/layout/vList6"/>
    <dgm:cxn modelId="{C49A0116-630A-4488-B568-36F3C4B6C8F3}" type="presParOf" srcId="{A0AA38E1-7D2D-4CF5-88AD-A36394AD9939}" destId="{945E3686-3676-4E59-88ED-EA0A4E368714}" srcOrd="2" destOrd="0" presId="urn:microsoft.com/office/officeart/2005/8/layout/vList6"/>
    <dgm:cxn modelId="{2C005C8E-002E-4623-9B6A-ABDC9995C3CC}" type="presParOf" srcId="{945E3686-3676-4E59-88ED-EA0A4E368714}" destId="{9C8B3E23-D658-4AB6-9404-EBD22B928F38}" srcOrd="0" destOrd="0" presId="urn:microsoft.com/office/officeart/2005/8/layout/vList6"/>
    <dgm:cxn modelId="{133A8F4E-31AD-4726-882D-BCA9054B863D}" type="presParOf" srcId="{945E3686-3676-4E59-88ED-EA0A4E368714}" destId="{8E2A6A95-B6A9-41D2-86DE-28D08CE1EA21}" srcOrd="1" destOrd="0" presId="urn:microsoft.com/office/officeart/2005/8/layout/vList6"/>
    <dgm:cxn modelId="{2675D41D-9613-46DB-B2DE-0B4C59740609}" type="presParOf" srcId="{A0AA38E1-7D2D-4CF5-88AD-A36394AD9939}" destId="{EFAF04DF-6A9E-4085-A888-7E0E0AAA2E07}" srcOrd="3" destOrd="0" presId="urn:microsoft.com/office/officeart/2005/8/layout/vList6"/>
    <dgm:cxn modelId="{3EDA7ACE-F489-4752-804E-94CB0EDFC780}" type="presParOf" srcId="{A0AA38E1-7D2D-4CF5-88AD-A36394AD9939}" destId="{F57DEE61-8A53-480F-9385-9A2B474767AD}" srcOrd="4" destOrd="0" presId="urn:microsoft.com/office/officeart/2005/8/layout/vList6"/>
    <dgm:cxn modelId="{49FDDCAC-FA56-4978-A532-9CB5AD194D01}" type="presParOf" srcId="{F57DEE61-8A53-480F-9385-9A2B474767AD}" destId="{620B1DDD-FC1D-4D18-B0A1-6025ABA1741A}" srcOrd="0" destOrd="0" presId="urn:microsoft.com/office/officeart/2005/8/layout/vList6"/>
    <dgm:cxn modelId="{9D446D54-96F4-411D-BCB2-E5A51E69F24A}" type="presParOf" srcId="{F57DEE61-8A53-480F-9385-9A2B474767AD}" destId="{BB9DA7DC-0A53-4D3A-8462-E7E86E1B8508}" srcOrd="1" destOrd="0" presId="urn:microsoft.com/office/officeart/2005/8/layout/vList6"/>
    <dgm:cxn modelId="{B7098821-7AB9-4C62-8C92-55ACA9D1C477}" type="presParOf" srcId="{A0AA38E1-7D2D-4CF5-88AD-A36394AD9939}" destId="{918F22BF-0BF3-4048-880A-154C0E964AF2}" srcOrd="5" destOrd="0" presId="urn:microsoft.com/office/officeart/2005/8/layout/vList6"/>
    <dgm:cxn modelId="{9A28EAF7-593B-46A2-9F8F-AA33A03488D4}" type="presParOf" srcId="{A0AA38E1-7D2D-4CF5-88AD-A36394AD9939}" destId="{9C11E397-C2B0-40E8-AD53-D9BD0B910E66}" srcOrd="6" destOrd="0" presId="urn:microsoft.com/office/officeart/2005/8/layout/vList6"/>
    <dgm:cxn modelId="{18C5DCA7-44AA-4F24-A27E-C0F3E16EEB5A}" type="presParOf" srcId="{9C11E397-C2B0-40E8-AD53-D9BD0B910E66}" destId="{3B49EF53-473E-45B5-A18E-FB291162A811}" srcOrd="0" destOrd="0" presId="urn:microsoft.com/office/officeart/2005/8/layout/vList6"/>
    <dgm:cxn modelId="{97360427-0A59-4087-B135-C5B6A206372E}" type="presParOf" srcId="{9C11E397-C2B0-40E8-AD53-D9BD0B910E66}" destId="{F9A5B0BC-AC73-4342-B217-F4F72432572F}" srcOrd="1" destOrd="0" presId="urn:microsoft.com/office/officeart/2005/8/layout/vList6"/>
    <dgm:cxn modelId="{2731EB63-3A55-4DBB-B351-F5B0CF010C1E}" type="presParOf" srcId="{A0AA38E1-7D2D-4CF5-88AD-A36394AD9939}" destId="{161F00E0-080D-4661-BB88-BA814B1CCD05}" srcOrd="7" destOrd="0" presId="urn:microsoft.com/office/officeart/2005/8/layout/vList6"/>
    <dgm:cxn modelId="{FA3A1DED-6741-4809-B165-7C15ECBD340C}" type="presParOf" srcId="{A0AA38E1-7D2D-4CF5-88AD-A36394AD9939}" destId="{8E46DA90-F540-4A60-8CEA-1921337C4003}" srcOrd="8" destOrd="0" presId="urn:microsoft.com/office/officeart/2005/8/layout/vList6"/>
    <dgm:cxn modelId="{F9D344E0-CE5A-4DA2-B5F0-380BE42650C0}" type="presParOf" srcId="{8E46DA90-F540-4A60-8CEA-1921337C4003}" destId="{3972D285-3596-4A81-B560-55C7BCD27EBE}" srcOrd="0" destOrd="0" presId="urn:microsoft.com/office/officeart/2005/8/layout/vList6"/>
    <dgm:cxn modelId="{4D9448AE-79FD-4EDB-82A5-926BCAAA5BE1}" type="presParOf" srcId="{8E46DA90-F540-4A60-8CEA-1921337C4003}" destId="{756D7625-5EA1-4162-A559-0B5A782FC5C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3F602-0306-4AC0-A542-5489C932AFF5}" type="doc">
      <dgm:prSet loTypeId="urn:microsoft.com/office/officeart/2005/8/layout/default" loCatId="list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57942137-FC23-4901-9104-901BE692D3DC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Data collection through smartphone  </a:t>
          </a:r>
          <a:endParaRPr lang="en-US" sz="1600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F95CB765-AA39-4346-A300-DC373884AB99}" type="parTrans" cxnId="{98D9CED0-92B8-40E0-8996-B1683DE52EC6}">
      <dgm:prSet/>
      <dgm:spPr/>
      <dgm:t>
        <a:bodyPr/>
        <a:lstStyle/>
        <a:p>
          <a:endParaRPr lang="en-US"/>
        </a:p>
      </dgm:t>
    </dgm:pt>
    <dgm:pt modelId="{70897BE8-70FD-4325-BF92-4D31BB8443CA}" type="sibTrans" cxnId="{98D9CED0-92B8-40E0-8996-B1683DE52EC6}">
      <dgm:prSet/>
      <dgm:spPr/>
      <dgm:t>
        <a:bodyPr/>
        <a:lstStyle/>
        <a:p>
          <a:endParaRPr lang="en-US"/>
        </a:p>
      </dgm:t>
    </dgm:pt>
    <dgm:pt modelId="{548E24FA-FF9B-4E90-9DA9-25081DDA7160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Smartphone being a portable device is easy to operate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6E895789-7604-4346-998A-F46EF8200E5A}" type="parTrans" cxnId="{B2E510CA-9B25-467B-A982-FDA03825ADC0}">
      <dgm:prSet/>
      <dgm:spPr/>
      <dgm:t>
        <a:bodyPr/>
        <a:lstStyle/>
        <a:p>
          <a:endParaRPr lang="en-US"/>
        </a:p>
      </dgm:t>
    </dgm:pt>
    <dgm:pt modelId="{9160EC62-D03C-4B05-9E26-A540545A3987}" type="sibTrans" cxnId="{B2E510CA-9B25-467B-A982-FDA03825ADC0}">
      <dgm:prSet/>
      <dgm:spPr/>
      <dgm:t>
        <a:bodyPr/>
        <a:lstStyle/>
        <a:p>
          <a:endParaRPr lang="en-US"/>
        </a:p>
      </dgm:t>
    </dgm:pt>
    <dgm:pt modelId="{E0CB4209-BB6F-4F88-92B2-9AEEBFCA7C46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Embedded sensors e.g. accelerometer &amp; gyroscope</a:t>
          </a:r>
          <a:r>
            <a:rPr lang="en-US" sz="1600" b="1" i="0" u="none" dirty="0" smtClean="0">
              <a:latin typeface="Times New Roman" pitchFamily="18" charset="0"/>
              <a:cs typeface="Times New Roman" pitchFamily="18" charset="0"/>
            </a:rPr>
            <a:t> </a:t>
          </a:r>
          <a:endParaRPr lang="en-US" sz="1600" b="1" i="0" u="none" dirty="0">
            <a:latin typeface="Times New Roman" pitchFamily="18" charset="0"/>
            <a:cs typeface="Times New Roman" pitchFamily="18" charset="0"/>
          </a:endParaRPr>
        </a:p>
      </dgm:t>
    </dgm:pt>
    <dgm:pt modelId="{55FBABAC-9CB9-4455-85B4-DD59AD7EBAAE}" type="parTrans" cxnId="{E55CABA6-02BD-4DFD-9DB9-9010F9812CE6}">
      <dgm:prSet/>
      <dgm:spPr/>
      <dgm:t>
        <a:bodyPr/>
        <a:lstStyle/>
        <a:p>
          <a:endParaRPr lang="en-US"/>
        </a:p>
      </dgm:t>
    </dgm:pt>
    <dgm:pt modelId="{25FD5D8D-BD14-45CB-9E30-09B2A1661E46}" type="sibTrans" cxnId="{E55CABA6-02BD-4DFD-9DB9-9010F9812CE6}">
      <dgm:prSet/>
      <dgm:spPr/>
      <dgm:t>
        <a:bodyPr/>
        <a:lstStyle/>
        <a:p>
          <a:endParaRPr lang="en-US"/>
        </a:p>
      </dgm:t>
    </dgm:pt>
    <dgm:pt modelId="{EB06A718-2976-4C4C-9972-5B4C86CCC3EF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Targeted activities: laying, sitting, standing, walking, walking downstairs and walking upstairs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D9B80140-15F4-4A65-ABC8-4AD3360615EB}" type="parTrans" cxnId="{6E17CC1E-75F7-4FF1-855B-1E69C1F92523}">
      <dgm:prSet/>
      <dgm:spPr/>
      <dgm:t>
        <a:bodyPr/>
        <a:lstStyle/>
        <a:p>
          <a:endParaRPr lang="en-US"/>
        </a:p>
      </dgm:t>
    </dgm:pt>
    <dgm:pt modelId="{93F0B930-E81A-4B17-BF5D-D152861CD128}" type="sibTrans" cxnId="{6E17CC1E-75F7-4FF1-855B-1E69C1F92523}">
      <dgm:prSet/>
      <dgm:spPr/>
      <dgm:t>
        <a:bodyPr/>
        <a:lstStyle/>
        <a:p>
          <a:endParaRPr lang="en-US"/>
        </a:p>
      </dgm:t>
    </dgm:pt>
    <dgm:pt modelId="{18142196-C33B-4F84-9052-5C469C642A1B}" type="pres">
      <dgm:prSet presAssocID="{BBA3F602-0306-4AC0-A542-5489C932AF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829007-C7E4-4C11-A06F-175FDC96EBD0}" type="pres">
      <dgm:prSet presAssocID="{57942137-FC23-4901-9104-901BE692D3D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35290-43A2-484A-AD8A-4D10F2051B68}" type="pres">
      <dgm:prSet presAssocID="{70897BE8-70FD-4325-BF92-4D31BB8443CA}" presName="sibTrans" presStyleCnt="0"/>
      <dgm:spPr/>
    </dgm:pt>
    <dgm:pt modelId="{5405B6BB-B574-4476-B62E-D4C53D61EC6C}" type="pres">
      <dgm:prSet presAssocID="{548E24FA-FF9B-4E90-9DA9-25081DDA716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E0B56-9FFF-4640-8628-36AA89ADECE6}" type="pres">
      <dgm:prSet presAssocID="{9160EC62-D03C-4B05-9E26-A540545A3987}" presName="sibTrans" presStyleCnt="0"/>
      <dgm:spPr/>
    </dgm:pt>
    <dgm:pt modelId="{DE1A6106-888D-4EBB-ADE0-26B94E7A53EE}" type="pres">
      <dgm:prSet presAssocID="{E0CB4209-BB6F-4F88-92B2-9AEEBFCA7C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513D0-0C5F-4F81-8ABF-3CA1319EC155}" type="pres">
      <dgm:prSet presAssocID="{25FD5D8D-BD14-45CB-9E30-09B2A1661E46}" presName="sibTrans" presStyleCnt="0"/>
      <dgm:spPr/>
    </dgm:pt>
    <dgm:pt modelId="{68378CD7-8A44-4CB8-BA58-DBF0BA55ADFD}" type="pres">
      <dgm:prSet presAssocID="{EB06A718-2976-4C4C-9972-5B4C86CCC3E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17CC1E-75F7-4FF1-855B-1E69C1F92523}" srcId="{BBA3F602-0306-4AC0-A542-5489C932AFF5}" destId="{EB06A718-2976-4C4C-9972-5B4C86CCC3EF}" srcOrd="3" destOrd="0" parTransId="{D9B80140-15F4-4A65-ABC8-4AD3360615EB}" sibTransId="{93F0B930-E81A-4B17-BF5D-D152861CD128}"/>
    <dgm:cxn modelId="{1933DE92-E0A0-47F2-9C4A-A5EEB9DE37EC}" type="presOf" srcId="{BBA3F602-0306-4AC0-A542-5489C932AFF5}" destId="{18142196-C33B-4F84-9052-5C469C642A1B}" srcOrd="0" destOrd="0" presId="urn:microsoft.com/office/officeart/2005/8/layout/default"/>
    <dgm:cxn modelId="{B927552E-3622-4E03-93E8-0B9165C8A9DE}" type="presOf" srcId="{EB06A718-2976-4C4C-9972-5B4C86CCC3EF}" destId="{68378CD7-8A44-4CB8-BA58-DBF0BA55ADFD}" srcOrd="0" destOrd="0" presId="urn:microsoft.com/office/officeart/2005/8/layout/default"/>
    <dgm:cxn modelId="{4D4E9702-ACFE-41D1-B7B9-1542D4423510}" type="presOf" srcId="{548E24FA-FF9B-4E90-9DA9-25081DDA7160}" destId="{5405B6BB-B574-4476-B62E-D4C53D61EC6C}" srcOrd="0" destOrd="0" presId="urn:microsoft.com/office/officeart/2005/8/layout/default"/>
    <dgm:cxn modelId="{6F58DDB8-8AB3-43C2-BF7D-5C2686AE44D4}" type="presOf" srcId="{E0CB4209-BB6F-4F88-92B2-9AEEBFCA7C46}" destId="{DE1A6106-888D-4EBB-ADE0-26B94E7A53EE}" srcOrd="0" destOrd="0" presId="urn:microsoft.com/office/officeart/2005/8/layout/default"/>
    <dgm:cxn modelId="{50B12BCC-71DE-446D-B7F4-2E3033A6A32E}" type="presOf" srcId="{57942137-FC23-4901-9104-901BE692D3DC}" destId="{77829007-C7E4-4C11-A06F-175FDC96EBD0}" srcOrd="0" destOrd="0" presId="urn:microsoft.com/office/officeart/2005/8/layout/default"/>
    <dgm:cxn modelId="{B2E510CA-9B25-467B-A982-FDA03825ADC0}" srcId="{BBA3F602-0306-4AC0-A542-5489C932AFF5}" destId="{548E24FA-FF9B-4E90-9DA9-25081DDA7160}" srcOrd="1" destOrd="0" parTransId="{6E895789-7604-4346-998A-F46EF8200E5A}" sibTransId="{9160EC62-D03C-4B05-9E26-A540545A3987}"/>
    <dgm:cxn modelId="{E55CABA6-02BD-4DFD-9DB9-9010F9812CE6}" srcId="{BBA3F602-0306-4AC0-A542-5489C932AFF5}" destId="{E0CB4209-BB6F-4F88-92B2-9AEEBFCA7C46}" srcOrd="2" destOrd="0" parTransId="{55FBABAC-9CB9-4455-85B4-DD59AD7EBAAE}" sibTransId="{25FD5D8D-BD14-45CB-9E30-09B2A1661E46}"/>
    <dgm:cxn modelId="{98D9CED0-92B8-40E0-8996-B1683DE52EC6}" srcId="{BBA3F602-0306-4AC0-A542-5489C932AFF5}" destId="{57942137-FC23-4901-9104-901BE692D3DC}" srcOrd="0" destOrd="0" parTransId="{F95CB765-AA39-4346-A300-DC373884AB99}" sibTransId="{70897BE8-70FD-4325-BF92-4D31BB8443CA}"/>
    <dgm:cxn modelId="{6B2D740D-7E65-470E-A0C0-5725FE5E2AF1}" type="presParOf" srcId="{18142196-C33B-4F84-9052-5C469C642A1B}" destId="{77829007-C7E4-4C11-A06F-175FDC96EBD0}" srcOrd="0" destOrd="0" presId="urn:microsoft.com/office/officeart/2005/8/layout/default"/>
    <dgm:cxn modelId="{7B6EF740-50B4-4B4E-8EE2-A421ABF1B61C}" type="presParOf" srcId="{18142196-C33B-4F84-9052-5C469C642A1B}" destId="{C6E35290-43A2-484A-AD8A-4D10F2051B68}" srcOrd="1" destOrd="0" presId="urn:microsoft.com/office/officeart/2005/8/layout/default"/>
    <dgm:cxn modelId="{DA0A47A7-85B2-4470-8A18-1C2B1E8D6388}" type="presParOf" srcId="{18142196-C33B-4F84-9052-5C469C642A1B}" destId="{5405B6BB-B574-4476-B62E-D4C53D61EC6C}" srcOrd="2" destOrd="0" presId="urn:microsoft.com/office/officeart/2005/8/layout/default"/>
    <dgm:cxn modelId="{9CB76E50-8058-4DFC-9F75-CB1CCDF2367D}" type="presParOf" srcId="{18142196-C33B-4F84-9052-5C469C642A1B}" destId="{C34E0B56-9FFF-4640-8628-36AA89ADECE6}" srcOrd="3" destOrd="0" presId="urn:microsoft.com/office/officeart/2005/8/layout/default"/>
    <dgm:cxn modelId="{D9066ED0-4C41-45CC-8E03-0457F6BEAFF7}" type="presParOf" srcId="{18142196-C33B-4F84-9052-5C469C642A1B}" destId="{DE1A6106-888D-4EBB-ADE0-26B94E7A53EE}" srcOrd="4" destOrd="0" presId="urn:microsoft.com/office/officeart/2005/8/layout/default"/>
    <dgm:cxn modelId="{728492A6-5C41-4430-B81B-1D3E2A70F2BC}" type="presParOf" srcId="{18142196-C33B-4F84-9052-5C469C642A1B}" destId="{4EA513D0-0C5F-4F81-8ABF-3CA1319EC155}" srcOrd="5" destOrd="0" presId="urn:microsoft.com/office/officeart/2005/8/layout/default"/>
    <dgm:cxn modelId="{E05D7630-200B-421D-8B49-2D03D68B6A93}" type="presParOf" srcId="{18142196-C33B-4F84-9052-5C469C642A1B}" destId="{68378CD7-8A44-4CB8-BA58-DBF0BA55ADF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A3F602-0306-4AC0-A542-5489C932AFF5}" type="doc">
      <dgm:prSet loTypeId="urn:microsoft.com/office/officeart/2005/8/layout/default" loCatId="list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57942137-FC23-4901-9104-901BE692D3DC}">
      <dgm:prSet custT="1"/>
      <dgm:spPr/>
      <dgm:t>
        <a:bodyPr/>
        <a:lstStyle/>
        <a:p>
          <a:pPr rtl="0"/>
          <a:r>
            <a:rPr lang="en-US" sz="1600" b="1" i="0" u="none" dirty="0" smtClean="0">
              <a:latin typeface="Times New Roman" pitchFamily="18" charset="0"/>
              <a:cs typeface="Times New Roman" pitchFamily="18" charset="0"/>
            </a:rPr>
            <a:t>Calculations’ complexity and results’ accuracy depends on the type of dataset</a:t>
          </a:r>
          <a:endParaRPr lang="en-US" sz="1600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F95CB765-AA39-4346-A300-DC373884AB99}" type="parTrans" cxnId="{98D9CED0-92B8-40E0-8996-B1683DE52EC6}">
      <dgm:prSet/>
      <dgm:spPr/>
      <dgm:t>
        <a:bodyPr/>
        <a:lstStyle/>
        <a:p>
          <a:endParaRPr lang="en-US"/>
        </a:p>
      </dgm:t>
    </dgm:pt>
    <dgm:pt modelId="{70897BE8-70FD-4325-BF92-4D31BB8443CA}" type="sibTrans" cxnId="{98D9CED0-92B8-40E0-8996-B1683DE52EC6}">
      <dgm:prSet/>
      <dgm:spPr/>
      <dgm:t>
        <a:bodyPr/>
        <a:lstStyle/>
        <a:p>
          <a:endParaRPr lang="en-US"/>
        </a:p>
      </dgm:t>
    </dgm:pt>
    <dgm:pt modelId="{251AA62C-8E96-46B1-B0A2-12E1BCDD772B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Analyzing  large number of features is challenging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1739B859-DF6A-45A4-BFAD-137FCDB56FC8}" type="parTrans" cxnId="{8E50EC63-0D5B-4F68-B643-5632D49EDB3F}">
      <dgm:prSet/>
      <dgm:spPr/>
      <dgm:t>
        <a:bodyPr/>
        <a:lstStyle/>
        <a:p>
          <a:endParaRPr lang="en-US"/>
        </a:p>
      </dgm:t>
    </dgm:pt>
    <dgm:pt modelId="{F82D3D49-A9B1-434A-82EA-4A02962BF76A}" type="sibTrans" cxnId="{8E50EC63-0D5B-4F68-B643-5632D49EDB3F}">
      <dgm:prSet/>
      <dgm:spPr/>
      <dgm:t>
        <a:bodyPr/>
        <a:lstStyle/>
        <a:p>
          <a:endParaRPr lang="en-US"/>
        </a:p>
      </dgm:t>
    </dgm:pt>
    <dgm:pt modelId="{ED734EE1-3AC9-47A8-8E0A-4C7CB2F6781B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Application of reduction techniques improves the accuracy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54852B00-8449-4564-A5AF-EF5F1FF1F222}" type="parTrans" cxnId="{C476DA4C-207C-4BAC-B359-C654EDA920C8}">
      <dgm:prSet/>
      <dgm:spPr/>
      <dgm:t>
        <a:bodyPr/>
        <a:lstStyle/>
        <a:p>
          <a:endParaRPr lang="en-US"/>
        </a:p>
      </dgm:t>
    </dgm:pt>
    <dgm:pt modelId="{5BF414CE-65EE-4E63-83D2-87B02B8F47C3}" type="sibTrans" cxnId="{C476DA4C-207C-4BAC-B359-C654EDA920C8}">
      <dgm:prSet/>
      <dgm:spPr/>
      <dgm:t>
        <a:bodyPr/>
        <a:lstStyle/>
        <a:p>
          <a:endParaRPr lang="en-US"/>
        </a:p>
      </dgm:t>
    </dgm:pt>
    <dgm:pt modelId="{18142196-C33B-4F84-9052-5C469C642A1B}" type="pres">
      <dgm:prSet presAssocID="{BBA3F602-0306-4AC0-A542-5489C932AF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829007-C7E4-4C11-A06F-175FDC96EBD0}" type="pres">
      <dgm:prSet presAssocID="{57942137-FC23-4901-9104-901BE692D3D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35290-43A2-484A-AD8A-4D10F2051B68}" type="pres">
      <dgm:prSet presAssocID="{70897BE8-70FD-4325-BF92-4D31BB8443CA}" presName="sibTrans" presStyleCnt="0"/>
      <dgm:spPr/>
    </dgm:pt>
    <dgm:pt modelId="{003903F6-3915-403A-BFFB-898469E4D881}" type="pres">
      <dgm:prSet presAssocID="{251AA62C-8E96-46B1-B0A2-12E1BCDD772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BB07D8-BF37-4C8C-A9C3-1FC14DD58EA1}" type="pres">
      <dgm:prSet presAssocID="{F82D3D49-A9B1-434A-82EA-4A02962BF76A}" presName="sibTrans" presStyleCnt="0"/>
      <dgm:spPr/>
    </dgm:pt>
    <dgm:pt modelId="{A8B08812-48B6-4EED-A30A-6958167FEF18}" type="pres">
      <dgm:prSet presAssocID="{ED734EE1-3AC9-47A8-8E0A-4C7CB2F6781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99CB85-DD94-4034-B6FF-037F1150542C}" type="presOf" srcId="{ED734EE1-3AC9-47A8-8E0A-4C7CB2F6781B}" destId="{A8B08812-48B6-4EED-A30A-6958167FEF18}" srcOrd="0" destOrd="0" presId="urn:microsoft.com/office/officeart/2005/8/layout/default"/>
    <dgm:cxn modelId="{886779F8-AFD1-4DA8-9F60-1CE488A0E7F9}" type="presOf" srcId="{BBA3F602-0306-4AC0-A542-5489C932AFF5}" destId="{18142196-C33B-4F84-9052-5C469C642A1B}" srcOrd="0" destOrd="0" presId="urn:microsoft.com/office/officeart/2005/8/layout/default"/>
    <dgm:cxn modelId="{7A44E744-DA2A-4649-93A3-55D474EEACFC}" type="presOf" srcId="{251AA62C-8E96-46B1-B0A2-12E1BCDD772B}" destId="{003903F6-3915-403A-BFFB-898469E4D881}" srcOrd="0" destOrd="0" presId="urn:microsoft.com/office/officeart/2005/8/layout/default"/>
    <dgm:cxn modelId="{98D9CED0-92B8-40E0-8996-B1683DE52EC6}" srcId="{BBA3F602-0306-4AC0-A542-5489C932AFF5}" destId="{57942137-FC23-4901-9104-901BE692D3DC}" srcOrd="0" destOrd="0" parTransId="{F95CB765-AA39-4346-A300-DC373884AB99}" sibTransId="{70897BE8-70FD-4325-BF92-4D31BB8443CA}"/>
    <dgm:cxn modelId="{813ECEA4-33FF-4456-9916-592DAB989BC7}" type="presOf" srcId="{57942137-FC23-4901-9104-901BE692D3DC}" destId="{77829007-C7E4-4C11-A06F-175FDC96EBD0}" srcOrd="0" destOrd="0" presId="urn:microsoft.com/office/officeart/2005/8/layout/default"/>
    <dgm:cxn modelId="{8E50EC63-0D5B-4F68-B643-5632D49EDB3F}" srcId="{BBA3F602-0306-4AC0-A542-5489C932AFF5}" destId="{251AA62C-8E96-46B1-B0A2-12E1BCDD772B}" srcOrd="1" destOrd="0" parTransId="{1739B859-DF6A-45A4-BFAD-137FCDB56FC8}" sibTransId="{F82D3D49-A9B1-434A-82EA-4A02962BF76A}"/>
    <dgm:cxn modelId="{C476DA4C-207C-4BAC-B359-C654EDA920C8}" srcId="{BBA3F602-0306-4AC0-A542-5489C932AFF5}" destId="{ED734EE1-3AC9-47A8-8E0A-4C7CB2F6781B}" srcOrd="2" destOrd="0" parTransId="{54852B00-8449-4564-A5AF-EF5F1FF1F222}" sibTransId="{5BF414CE-65EE-4E63-83D2-87B02B8F47C3}"/>
    <dgm:cxn modelId="{20165BC1-9644-442D-BC26-94C0AD8272E2}" type="presParOf" srcId="{18142196-C33B-4F84-9052-5C469C642A1B}" destId="{77829007-C7E4-4C11-A06F-175FDC96EBD0}" srcOrd="0" destOrd="0" presId="urn:microsoft.com/office/officeart/2005/8/layout/default"/>
    <dgm:cxn modelId="{90356631-D997-49FD-8240-7401A5B71105}" type="presParOf" srcId="{18142196-C33B-4F84-9052-5C469C642A1B}" destId="{C6E35290-43A2-484A-AD8A-4D10F2051B68}" srcOrd="1" destOrd="0" presId="urn:microsoft.com/office/officeart/2005/8/layout/default"/>
    <dgm:cxn modelId="{5ED6FD62-A95B-49AB-9B04-9142888CD8E8}" type="presParOf" srcId="{18142196-C33B-4F84-9052-5C469C642A1B}" destId="{003903F6-3915-403A-BFFB-898469E4D881}" srcOrd="2" destOrd="0" presId="urn:microsoft.com/office/officeart/2005/8/layout/default"/>
    <dgm:cxn modelId="{8BE20718-C8F2-4A66-ADDA-40DC97BD7D3B}" type="presParOf" srcId="{18142196-C33B-4F84-9052-5C469C642A1B}" destId="{83BB07D8-BF37-4C8C-A9C3-1FC14DD58EA1}" srcOrd="3" destOrd="0" presId="urn:microsoft.com/office/officeart/2005/8/layout/default"/>
    <dgm:cxn modelId="{D4EDC2C7-62B0-4EF0-8248-311A9AC58828}" type="presParOf" srcId="{18142196-C33B-4F84-9052-5C469C642A1B}" destId="{A8B08812-48B6-4EED-A30A-6958167FEF1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A3F602-0306-4AC0-A542-5489C932AFF5}" type="doc">
      <dgm:prSet loTypeId="urn:microsoft.com/office/officeart/2005/8/layout/default" loCatId="list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57942137-FC23-4901-9104-901BE692D3DC}">
      <dgm:prSet custT="1"/>
      <dgm:spPr/>
      <dgm:t>
        <a:bodyPr/>
        <a:lstStyle/>
        <a:p>
          <a:pPr rtl="0"/>
          <a:r>
            <a:rPr lang="en-US" sz="1600" b="1" i="0" u="none" dirty="0" smtClean="0">
              <a:latin typeface="Times New Roman" pitchFamily="18" charset="0"/>
              <a:cs typeface="Times New Roman" pitchFamily="18" charset="0"/>
            </a:rPr>
            <a:t>Observing daily activities of human using waist mounted device</a:t>
          </a:r>
          <a:endParaRPr lang="en-US" sz="1600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F95CB765-AA39-4346-A300-DC373884AB99}" type="parTrans" cxnId="{98D9CED0-92B8-40E0-8996-B1683DE52EC6}">
      <dgm:prSet/>
      <dgm:spPr/>
      <dgm:t>
        <a:bodyPr/>
        <a:lstStyle/>
        <a:p>
          <a:endParaRPr lang="en-US"/>
        </a:p>
      </dgm:t>
    </dgm:pt>
    <dgm:pt modelId="{70897BE8-70FD-4325-BF92-4D31BB8443CA}" type="sibTrans" cxnId="{98D9CED0-92B8-40E0-8996-B1683DE52EC6}">
      <dgm:prSet/>
      <dgm:spPr/>
      <dgm:t>
        <a:bodyPr/>
        <a:lstStyle/>
        <a:p>
          <a:endParaRPr lang="en-US"/>
        </a:p>
      </dgm:t>
    </dgm:pt>
    <dgm:pt modelId="{9D95A4F7-70EB-4E9F-85A3-7087AE2C83D2}">
      <dgm:prSet custT="1"/>
      <dgm:spPr/>
      <dgm:t>
        <a:bodyPr/>
        <a:lstStyle/>
        <a:p>
          <a:pPr rtl="0"/>
          <a:r>
            <a:rPr lang="en-US" sz="1600" b="1" i="0" u="none" dirty="0" smtClean="0">
              <a:latin typeface="Times New Roman" pitchFamily="18" charset="0"/>
              <a:cs typeface="Times New Roman" pitchFamily="18" charset="0"/>
            </a:rPr>
            <a:t>Collecting data of new dataset</a:t>
          </a:r>
          <a:endParaRPr lang="en-US" sz="1600" b="1" i="0" u="none" dirty="0">
            <a:latin typeface="Times New Roman" pitchFamily="18" charset="0"/>
            <a:cs typeface="Times New Roman" pitchFamily="18" charset="0"/>
          </a:endParaRPr>
        </a:p>
      </dgm:t>
    </dgm:pt>
    <dgm:pt modelId="{0E46E60E-6DC1-4EB7-9E13-A9DA3E458C67}" type="parTrans" cxnId="{6D8172FA-9337-453D-94BD-EC7F426881D3}">
      <dgm:prSet/>
      <dgm:spPr/>
      <dgm:t>
        <a:bodyPr/>
        <a:lstStyle/>
        <a:p>
          <a:endParaRPr lang="en-US"/>
        </a:p>
      </dgm:t>
    </dgm:pt>
    <dgm:pt modelId="{51BBAD93-227C-4B75-A40A-A93F3D8D7156}" type="sibTrans" cxnId="{6D8172FA-9337-453D-94BD-EC7F426881D3}">
      <dgm:prSet/>
      <dgm:spPr/>
      <dgm:t>
        <a:bodyPr/>
        <a:lstStyle/>
        <a:p>
          <a:endParaRPr lang="en-US"/>
        </a:p>
      </dgm:t>
    </dgm:pt>
    <dgm:pt modelId="{DBC7C53E-F896-4C2E-B510-E97A0136D5C6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Modeling data and analyzing results using classifiers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C3D1C1D4-FC0D-4033-AF0A-0708C9E4BA66}" type="parTrans" cxnId="{F240DAB7-9FFD-4920-8357-79ED7F18591F}">
      <dgm:prSet/>
      <dgm:spPr/>
      <dgm:t>
        <a:bodyPr/>
        <a:lstStyle/>
        <a:p>
          <a:endParaRPr lang="en-US"/>
        </a:p>
      </dgm:t>
    </dgm:pt>
    <dgm:pt modelId="{B7BBF443-0875-4B2C-B129-6001B5D1C379}" type="sibTrans" cxnId="{F240DAB7-9FFD-4920-8357-79ED7F18591F}">
      <dgm:prSet/>
      <dgm:spPr/>
      <dgm:t>
        <a:bodyPr/>
        <a:lstStyle/>
        <a:p>
          <a:endParaRPr lang="en-US"/>
        </a:p>
      </dgm:t>
    </dgm:pt>
    <dgm:pt modelId="{D95831EA-03DA-4D83-884D-DBE2F31228FE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Application of dimension reduction techniques to existing dataset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97B0CD9B-7D16-4D5F-BA1B-EF2667C62F3C}" type="parTrans" cxnId="{2FA914FF-B455-4271-9EDA-50F46727913C}">
      <dgm:prSet/>
      <dgm:spPr/>
      <dgm:t>
        <a:bodyPr/>
        <a:lstStyle/>
        <a:p>
          <a:endParaRPr lang="en-US"/>
        </a:p>
      </dgm:t>
    </dgm:pt>
    <dgm:pt modelId="{C7CDDA2A-005B-4B86-BF83-5ACFCE9ACFAD}" type="sibTrans" cxnId="{2FA914FF-B455-4271-9EDA-50F46727913C}">
      <dgm:prSet/>
      <dgm:spPr/>
      <dgm:t>
        <a:bodyPr/>
        <a:lstStyle/>
        <a:p>
          <a:endParaRPr lang="en-US"/>
        </a:p>
      </dgm:t>
    </dgm:pt>
    <dgm:pt modelId="{0B4C63A7-80EF-42BA-B290-85756F306261}">
      <dgm:prSet custT="1"/>
      <dgm:spPr/>
      <dgm:t>
        <a:bodyPr/>
        <a:lstStyle/>
        <a:p>
          <a:pPr rtl="0"/>
          <a:r>
            <a:rPr lang="en-US" sz="1600" b="1" i="0" u="none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Modeling data of existing dataset and obtaining accuracy</a:t>
          </a:r>
          <a:endParaRPr lang="en-US" sz="1600" b="1" i="0" u="none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952A7D9F-C27D-474B-915C-141C357D33C7}" type="parTrans" cxnId="{BC84D914-7D80-4760-A09F-81A13134DC29}">
      <dgm:prSet/>
      <dgm:spPr/>
      <dgm:t>
        <a:bodyPr/>
        <a:lstStyle/>
        <a:p>
          <a:endParaRPr lang="en-US"/>
        </a:p>
      </dgm:t>
    </dgm:pt>
    <dgm:pt modelId="{1D7BAE91-C229-4B71-8B40-B4DB23E04689}" type="sibTrans" cxnId="{BC84D914-7D80-4760-A09F-81A13134DC29}">
      <dgm:prSet/>
      <dgm:spPr/>
      <dgm:t>
        <a:bodyPr/>
        <a:lstStyle/>
        <a:p>
          <a:endParaRPr lang="en-US"/>
        </a:p>
      </dgm:t>
    </dgm:pt>
    <dgm:pt modelId="{E2A97160-312E-416A-B1E2-C8A90C621CF2}">
      <dgm:prSet custT="1"/>
      <dgm:spPr/>
      <dgm:t>
        <a:bodyPr/>
        <a:lstStyle/>
        <a:p>
          <a:pPr rtl="0"/>
          <a:r>
            <a:rPr lang="en-US" sz="1600" b="1" i="0" u="none" dirty="0" smtClean="0">
              <a:latin typeface="Times New Roman" pitchFamily="18" charset="0"/>
              <a:cs typeface="Times New Roman" pitchFamily="18" charset="0"/>
            </a:rPr>
            <a:t>Detecting the best fit algorithm for both dataset</a:t>
          </a:r>
          <a:endParaRPr lang="en-US" sz="1600" b="1" i="0" u="none" dirty="0">
            <a:latin typeface="Times New Roman" pitchFamily="18" charset="0"/>
            <a:cs typeface="Times New Roman" pitchFamily="18" charset="0"/>
          </a:endParaRPr>
        </a:p>
      </dgm:t>
    </dgm:pt>
    <dgm:pt modelId="{401D9101-EE06-4BD0-AAF4-186712931AFC}" type="parTrans" cxnId="{B77A93B4-C23D-4361-A767-6667C3B732C3}">
      <dgm:prSet/>
      <dgm:spPr/>
      <dgm:t>
        <a:bodyPr/>
        <a:lstStyle/>
        <a:p>
          <a:endParaRPr lang="en-US"/>
        </a:p>
      </dgm:t>
    </dgm:pt>
    <dgm:pt modelId="{D1986100-43A1-4A53-88B5-AC71EB199D2C}" type="sibTrans" cxnId="{B77A93B4-C23D-4361-A767-6667C3B732C3}">
      <dgm:prSet/>
      <dgm:spPr/>
      <dgm:t>
        <a:bodyPr/>
        <a:lstStyle/>
        <a:p>
          <a:endParaRPr lang="en-US"/>
        </a:p>
      </dgm:t>
    </dgm:pt>
    <dgm:pt modelId="{18142196-C33B-4F84-9052-5C469C642A1B}" type="pres">
      <dgm:prSet presAssocID="{BBA3F602-0306-4AC0-A542-5489C932AF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829007-C7E4-4C11-A06F-175FDC96EBD0}" type="pres">
      <dgm:prSet presAssocID="{57942137-FC23-4901-9104-901BE692D3D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35290-43A2-484A-AD8A-4D10F2051B68}" type="pres">
      <dgm:prSet presAssocID="{70897BE8-70FD-4325-BF92-4D31BB8443CA}" presName="sibTrans" presStyleCnt="0"/>
      <dgm:spPr/>
    </dgm:pt>
    <dgm:pt modelId="{55C97CBC-44CF-4FBD-BA09-B8830FD9E099}" type="pres">
      <dgm:prSet presAssocID="{9D95A4F7-70EB-4E9F-85A3-7087AE2C83D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33B86-231C-4302-A123-68FE9BB72F61}" type="pres">
      <dgm:prSet presAssocID="{51BBAD93-227C-4B75-A40A-A93F3D8D7156}" presName="sibTrans" presStyleCnt="0"/>
      <dgm:spPr/>
    </dgm:pt>
    <dgm:pt modelId="{38DC1F6D-E46A-44BB-8947-74475EFD2330}" type="pres">
      <dgm:prSet presAssocID="{DBC7C53E-F896-4C2E-B510-E97A0136D5C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8780F-172C-441D-BA16-B6AF29EE3D04}" type="pres">
      <dgm:prSet presAssocID="{B7BBF443-0875-4B2C-B129-6001B5D1C379}" presName="sibTrans" presStyleCnt="0"/>
      <dgm:spPr/>
    </dgm:pt>
    <dgm:pt modelId="{D1AF0BE1-4F8C-4811-94CC-182F7A03A65B}" type="pres">
      <dgm:prSet presAssocID="{D95831EA-03DA-4D83-884D-DBE2F31228F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324F41-8B5F-4B45-AE2B-A4DADD29EB08}" type="pres">
      <dgm:prSet presAssocID="{C7CDDA2A-005B-4B86-BF83-5ACFCE9ACFAD}" presName="sibTrans" presStyleCnt="0"/>
      <dgm:spPr/>
    </dgm:pt>
    <dgm:pt modelId="{3EBE02AF-2237-4EAC-B602-440EEC60F450}" type="pres">
      <dgm:prSet presAssocID="{0B4C63A7-80EF-42BA-B290-85756F30626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0B1C6-96E5-412A-828C-B05A4241364D}" type="pres">
      <dgm:prSet presAssocID="{1D7BAE91-C229-4B71-8B40-B4DB23E04689}" presName="sibTrans" presStyleCnt="0"/>
      <dgm:spPr/>
    </dgm:pt>
    <dgm:pt modelId="{95B2BB92-1E47-47A1-AA29-52657779E2FD}" type="pres">
      <dgm:prSet presAssocID="{E2A97160-312E-416A-B1E2-C8A90C621CF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CDFBA-0251-458D-A813-5B81E3345CB1}" type="presOf" srcId="{0B4C63A7-80EF-42BA-B290-85756F306261}" destId="{3EBE02AF-2237-4EAC-B602-440EEC60F450}" srcOrd="0" destOrd="0" presId="urn:microsoft.com/office/officeart/2005/8/layout/default"/>
    <dgm:cxn modelId="{F240DAB7-9FFD-4920-8357-79ED7F18591F}" srcId="{BBA3F602-0306-4AC0-A542-5489C932AFF5}" destId="{DBC7C53E-F896-4C2E-B510-E97A0136D5C6}" srcOrd="2" destOrd="0" parTransId="{C3D1C1D4-FC0D-4033-AF0A-0708C9E4BA66}" sibTransId="{B7BBF443-0875-4B2C-B129-6001B5D1C379}"/>
    <dgm:cxn modelId="{8BF61C91-FF5D-4989-BAD0-09CDF8564685}" type="presOf" srcId="{E2A97160-312E-416A-B1E2-C8A90C621CF2}" destId="{95B2BB92-1E47-47A1-AA29-52657779E2FD}" srcOrd="0" destOrd="0" presId="urn:microsoft.com/office/officeart/2005/8/layout/default"/>
    <dgm:cxn modelId="{C3EEED36-455C-48F6-A22F-9B4D36ACFAD4}" type="presOf" srcId="{9D95A4F7-70EB-4E9F-85A3-7087AE2C83D2}" destId="{55C97CBC-44CF-4FBD-BA09-B8830FD9E099}" srcOrd="0" destOrd="0" presId="urn:microsoft.com/office/officeart/2005/8/layout/default"/>
    <dgm:cxn modelId="{98D9CED0-92B8-40E0-8996-B1683DE52EC6}" srcId="{BBA3F602-0306-4AC0-A542-5489C932AFF5}" destId="{57942137-FC23-4901-9104-901BE692D3DC}" srcOrd="0" destOrd="0" parTransId="{F95CB765-AA39-4346-A300-DC373884AB99}" sibTransId="{70897BE8-70FD-4325-BF92-4D31BB8443CA}"/>
    <dgm:cxn modelId="{6D8172FA-9337-453D-94BD-EC7F426881D3}" srcId="{BBA3F602-0306-4AC0-A542-5489C932AFF5}" destId="{9D95A4F7-70EB-4E9F-85A3-7087AE2C83D2}" srcOrd="1" destOrd="0" parTransId="{0E46E60E-6DC1-4EB7-9E13-A9DA3E458C67}" sibTransId="{51BBAD93-227C-4B75-A40A-A93F3D8D7156}"/>
    <dgm:cxn modelId="{064A33FB-2263-47F6-816E-3470C52F1977}" type="presOf" srcId="{BBA3F602-0306-4AC0-A542-5489C932AFF5}" destId="{18142196-C33B-4F84-9052-5C469C642A1B}" srcOrd="0" destOrd="0" presId="urn:microsoft.com/office/officeart/2005/8/layout/default"/>
    <dgm:cxn modelId="{6B940AD4-991B-46D7-8B70-017BA60C32DB}" type="presOf" srcId="{DBC7C53E-F896-4C2E-B510-E97A0136D5C6}" destId="{38DC1F6D-E46A-44BB-8947-74475EFD2330}" srcOrd="0" destOrd="0" presId="urn:microsoft.com/office/officeart/2005/8/layout/default"/>
    <dgm:cxn modelId="{B77A93B4-C23D-4361-A767-6667C3B732C3}" srcId="{BBA3F602-0306-4AC0-A542-5489C932AFF5}" destId="{E2A97160-312E-416A-B1E2-C8A90C621CF2}" srcOrd="5" destOrd="0" parTransId="{401D9101-EE06-4BD0-AAF4-186712931AFC}" sibTransId="{D1986100-43A1-4A53-88B5-AC71EB199D2C}"/>
    <dgm:cxn modelId="{DCD59D2E-7125-4F02-A979-C5D58A4EFDF7}" type="presOf" srcId="{D95831EA-03DA-4D83-884D-DBE2F31228FE}" destId="{D1AF0BE1-4F8C-4811-94CC-182F7A03A65B}" srcOrd="0" destOrd="0" presId="urn:microsoft.com/office/officeart/2005/8/layout/default"/>
    <dgm:cxn modelId="{BC84D914-7D80-4760-A09F-81A13134DC29}" srcId="{BBA3F602-0306-4AC0-A542-5489C932AFF5}" destId="{0B4C63A7-80EF-42BA-B290-85756F306261}" srcOrd="4" destOrd="0" parTransId="{952A7D9F-C27D-474B-915C-141C357D33C7}" sibTransId="{1D7BAE91-C229-4B71-8B40-B4DB23E04689}"/>
    <dgm:cxn modelId="{0C34257B-42A3-4F38-8E6A-EDA1776D4A6E}" type="presOf" srcId="{57942137-FC23-4901-9104-901BE692D3DC}" destId="{77829007-C7E4-4C11-A06F-175FDC96EBD0}" srcOrd="0" destOrd="0" presId="urn:microsoft.com/office/officeart/2005/8/layout/default"/>
    <dgm:cxn modelId="{2FA914FF-B455-4271-9EDA-50F46727913C}" srcId="{BBA3F602-0306-4AC0-A542-5489C932AFF5}" destId="{D95831EA-03DA-4D83-884D-DBE2F31228FE}" srcOrd="3" destOrd="0" parTransId="{97B0CD9B-7D16-4D5F-BA1B-EF2667C62F3C}" sibTransId="{C7CDDA2A-005B-4B86-BF83-5ACFCE9ACFAD}"/>
    <dgm:cxn modelId="{642263A3-E9FB-4F1A-A202-37BAF495177D}" type="presParOf" srcId="{18142196-C33B-4F84-9052-5C469C642A1B}" destId="{77829007-C7E4-4C11-A06F-175FDC96EBD0}" srcOrd="0" destOrd="0" presId="urn:microsoft.com/office/officeart/2005/8/layout/default"/>
    <dgm:cxn modelId="{9B2D1A0F-5892-4F20-AF88-83341D28EE19}" type="presParOf" srcId="{18142196-C33B-4F84-9052-5C469C642A1B}" destId="{C6E35290-43A2-484A-AD8A-4D10F2051B68}" srcOrd="1" destOrd="0" presId="urn:microsoft.com/office/officeart/2005/8/layout/default"/>
    <dgm:cxn modelId="{6B66E33D-BC04-48E5-9D50-E44EEED8306D}" type="presParOf" srcId="{18142196-C33B-4F84-9052-5C469C642A1B}" destId="{55C97CBC-44CF-4FBD-BA09-B8830FD9E099}" srcOrd="2" destOrd="0" presId="urn:microsoft.com/office/officeart/2005/8/layout/default"/>
    <dgm:cxn modelId="{92ACAA65-70BD-444B-BBCC-29C541F27BC9}" type="presParOf" srcId="{18142196-C33B-4F84-9052-5C469C642A1B}" destId="{DB633B86-231C-4302-A123-68FE9BB72F61}" srcOrd="3" destOrd="0" presId="urn:microsoft.com/office/officeart/2005/8/layout/default"/>
    <dgm:cxn modelId="{CAA46962-EBD6-4FA9-956D-44554CF01DED}" type="presParOf" srcId="{18142196-C33B-4F84-9052-5C469C642A1B}" destId="{38DC1F6D-E46A-44BB-8947-74475EFD2330}" srcOrd="4" destOrd="0" presId="urn:microsoft.com/office/officeart/2005/8/layout/default"/>
    <dgm:cxn modelId="{451B83EF-DF1D-4599-98C2-9F1ABC758810}" type="presParOf" srcId="{18142196-C33B-4F84-9052-5C469C642A1B}" destId="{F7C8780F-172C-441D-BA16-B6AF29EE3D04}" srcOrd="5" destOrd="0" presId="urn:microsoft.com/office/officeart/2005/8/layout/default"/>
    <dgm:cxn modelId="{37D3A0C9-FCEB-4AC9-9A6B-1CC106EB803D}" type="presParOf" srcId="{18142196-C33B-4F84-9052-5C469C642A1B}" destId="{D1AF0BE1-4F8C-4811-94CC-182F7A03A65B}" srcOrd="6" destOrd="0" presId="urn:microsoft.com/office/officeart/2005/8/layout/default"/>
    <dgm:cxn modelId="{AFBA3D5D-27C1-4669-8CA0-4E4B9D3B1E79}" type="presParOf" srcId="{18142196-C33B-4F84-9052-5C469C642A1B}" destId="{60324F41-8B5F-4B45-AE2B-A4DADD29EB08}" srcOrd="7" destOrd="0" presId="urn:microsoft.com/office/officeart/2005/8/layout/default"/>
    <dgm:cxn modelId="{7689E716-C609-4333-9D24-91FECE5758F9}" type="presParOf" srcId="{18142196-C33B-4F84-9052-5C469C642A1B}" destId="{3EBE02AF-2237-4EAC-B602-440EEC60F450}" srcOrd="8" destOrd="0" presId="urn:microsoft.com/office/officeart/2005/8/layout/default"/>
    <dgm:cxn modelId="{9E308F56-8FE1-40D6-BB6B-E85E07CD7882}" type="presParOf" srcId="{18142196-C33B-4F84-9052-5C469C642A1B}" destId="{C230B1C6-96E5-412A-828C-B05A4241364D}" srcOrd="9" destOrd="0" presId="urn:microsoft.com/office/officeart/2005/8/layout/default"/>
    <dgm:cxn modelId="{B6679B7B-D799-4798-ABD6-2E9AF0857809}" type="presParOf" srcId="{18142196-C33B-4F84-9052-5C469C642A1B}" destId="{95B2BB92-1E47-47A1-AA29-52657779E2F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E2E2E-B559-481E-8C65-B383E3063708}">
      <dsp:nvSpPr>
        <dsp:cNvPr id="0" name=""/>
        <dsp:cNvSpPr/>
      </dsp:nvSpPr>
      <dsp:spPr>
        <a:xfrm>
          <a:off x="2956560" y="1198"/>
          <a:ext cx="4434840" cy="64866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First experiment of human activity data using </a:t>
          </a:r>
          <a:r>
            <a:rPr lang="en-US" sz="1600" b="0" i="0" u="none" kern="1200" dirty="0" err="1" smtClean="0">
              <a:latin typeface="Times New Roman" pitchFamily="18" charset="0"/>
              <a:cs typeface="Times New Roman" pitchFamily="18" charset="0"/>
            </a:rPr>
            <a:t>gsm</a:t>
          </a: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 and accelerometer sensor on computer.</a:t>
          </a:r>
          <a:endParaRPr lang="en-US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56560" y="82281"/>
        <a:ext cx="4191590" cy="486501"/>
      </dsp:txXfrm>
    </dsp:sp>
    <dsp:sp modelId="{0C197AF8-0020-4884-A3BD-E7858810B3C5}">
      <dsp:nvSpPr>
        <dsp:cNvPr id="0" name=""/>
        <dsp:cNvSpPr/>
      </dsp:nvSpPr>
      <dsp:spPr>
        <a:xfrm>
          <a:off x="0" y="1198"/>
          <a:ext cx="2956560" cy="648667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2006</a:t>
          </a:r>
          <a:endParaRPr lang="en-US" sz="16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31665" y="32863"/>
        <a:ext cx="2893230" cy="585337"/>
      </dsp:txXfrm>
    </dsp:sp>
    <dsp:sp modelId="{8E2A6A95-B6A9-41D2-86DE-28D08CE1EA21}">
      <dsp:nvSpPr>
        <dsp:cNvPr id="0" name=""/>
        <dsp:cNvSpPr/>
      </dsp:nvSpPr>
      <dsp:spPr>
        <a:xfrm>
          <a:off x="2956560" y="714732"/>
          <a:ext cx="4434840" cy="64866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Beginning of data collection and processing using smartphones</a:t>
          </a:r>
          <a:endParaRPr lang="en-US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56560" y="795815"/>
        <a:ext cx="4191590" cy="486501"/>
      </dsp:txXfrm>
    </dsp:sp>
    <dsp:sp modelId="{9C8B3E23-D658-4AB6-9404-EBD22B928F38}">
      <dsp:nvSpPr>
        <dsp:cNvPr id="0" name=""/>
        <dsp:cNvSpPr/>
      </dsp:nvSpPr>
      <dsp:spPr>
        <a:xfrm>
          <a:off x="0" y="714732"/>
          <a:ext cx="2956560" cy="648667"/>
        </a:xfrm>
        <a:prstGeom prst="roundRect">
          <a:avLst/>
        </a:prstGeom>
        <a:solidFill>
          <a:schemeClr val="accent2">
            <a:shade val="50000"/>
            <a:hueOff val="85224"/>
            <a:satOff val="6720"/>
            <a:lumOff val="161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2008</a:t>
          </a:r>
          <a:endParaRPr lang="en-US" sz="16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31665" y="746397"/>
        <a:ext cx="2893230" cy="585337"/>
      </dsp:txXfrm>
    </dsp:sp>
    <dsp:sp modelId="{BB9DA7DC-0A53-4D3A-8462-E7E86E1B8508}">
      <dsp:nvSpPr>
        <dsp:cNvPr id="0" name=""/>
        <dsp:cNvSpPr/>
      </dsp:nvSpPr>
      <dsp:spPr>
        <a:xfrm>
          <a:off x="2956560" y="1428266"/>
          <a:ext cx="4434840" cy="64866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Concentration on detecting complex behavior</a:t>
          </a:r>
          <a:endParaRPr lang="en-US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56560" y="1509349"/>
        <a:ext cx="4191590" cy="486501"/>
      </dsp:txXfrm>
    </dsp:sp>
    <dsp:sp modelId="{620B1DDD-FC1D-4D18-B0A1-6025ABA1741A}">
      <dsp:nvSpPr>
        <dsp:cNvPr id="0" name=""/>
        <dsp:cNvSpPr/>
      </dsp:nvSpPr>
      <dsp:spPr>
        <a:xfrm>
          <a:off x="0" y="1428266"/>
          <a:ext cx="2956560" cy="648667"/>
        </a:xfrm>
        <a:prstGeom prst="roundRect">
          <a:avLst/>
        </a:prstGeom>
        <a:solidFill>
          <a:schemeClr val="accent2">
            <a:shade val="50000"/>
            <a:hueOff val="170448"/>
            <a:satOff val="13441"/>
            <a:lumOff val="322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2012</a:t>
          </a:r>
          <a:endParaRPr lang="en-US" sz="16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31665" y="1459931"/>
        <a:ext cx="2893230" cy="585337"/>
      </dsp:txXfrm>
    </dsp:sp>
    <dsp:sp modelId="{F9A5B0BC-AC73-4342-B217-F4F72432572F}">
      <dsp:nvSpPr>
        <dsp:cNvPr id="0" name=""/>
        <dsp:cNvSpPr/>
      </dsp:nvSpPr>
      <dsp:spPr>
        <a:xfrm>
          <a:off x="2956560" y="2141800"/>
          <a:ext cx="4434840" cy="64866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Application of deep learning</a:t>
          </a:r>
          <a:endParaRPr lang="en-US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56560" y="2222883"/>
        <a:ext cx="4191590" cy="486501"/>
      </dsp:txXfrm>
    </dsp:sp>
    <dsp:sp modelId="{3B49EF53-473E-45B5-A18E-FB291162A811}">
      <dsp:nvSpPr>
        <dsp:cNvPr id="0" name=""/>
        <dsp:cNvSpPr/>
      </dsp:nvSpPr>
      <dsp:spPr>
        <a:xfrm>
          <a:off x="0" y="2141800"/>
          <a:ext cx="2956560" cy="648667"/>
        </a:xfrm>
        <a:prstGeom prst="roundRect">
          <a:avLst/>
        </a:prstGeom>
        <a:solidFill>
          <a:schemeClr val="accent2">
            <a:shade val="50000"/>
            <a:hueOff val="170448"/>
            <a:satOff val="13441"/>
            <a:lumOff val="322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2015</a:t>
          </a:r>
          <a:endParaRPr lang="en-US" sz="16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31665" y="2173465"/>
        <a:ext cx="2893230" cy="585337"/>
      </dsp:txXfrm>
    </dsp:sp>
    <dsp:sp modelId="{756D7625-5EA1-4162-A559-0B5A782FC5C7}">
      <dsp:nvSpPr>
        <dsp:cNvPr id="0" name=""/>
        <dsp:cNvSpPr/>
      </dsp:nvSpPr>
      <dsp:spPr>
        <a:xfrm>
          <a:off x="2956560" y="2855334"/>
          <a:ext cx="4434840" cy="64866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 smtClean="0">
              <a:latin typeface="Times New Roman" pitchFamily="18" charset="0"/>
              <a:cs typeface="Times New Roman" pitchFamily="18" charset="0"/>
            </a:rPr>
            <a:t>Reducing classification errors through comparison between different models</a:t>
          </a:r>
          <a:endParaRPr lang="en-US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56560" y="2936417"/>
        <a:ext cx="4191590" cy="486501"/>
      </dsp:txXfrm>
    </dsp:sp>
    <dsp:sp modelId="{3972D285-3596-4A81-B560-55C7BCD27EBE}">
      <dsp:nvSpPr>
        <dsp:cNvPr id="0" name=""/>
        <dsp:cNvSpPr/>
      </dsp:nvSpPr>
      <dsp:spPr>
        <a:xfrm>
          <a:off x="0" y="2855334"/>
          <a:ext cx="2956560" cy="648667"/>
        </a:xfrm>
        <a:prstGeom prst="roundRect">
          <a:avLst/>
        </a:prstGeom>
        <a:solidFill>
          <a:schemeClr val="accent2">
            <a:shade val="50000"/>
            <a:hueOff val="85224"/>
            <a:satOff val="6720"/>
            <a:lumOff val="161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2017</a:t>
          </a:r>
          <a:endParaRPr lang="en-US" sz="1600" b="1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31665" y="2886999"/>
        <a:ext cx="2893230" cy="585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9007-C7E4-4C11-A06F-175FDC96EBD0}">
      <dsp:nvSpPr>
        <dsp:cNvPr id="0" name=""/>
        <dsp:cNvSpPr/>
      </dsp:nvSpPr>
      <dsp:spPr>
        <a:xfrm>
          <a:off x="1057807" y="1340"/>
          <a:ext cx="2401168" cy="1440701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Data collection through smartphone  </a:t>
          </a:r>
          <a:endParaRPr lang="en-US" sz="16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1057807" y="1340"/>
        <a:ext cx="2401168" cy="1440701"/>
      </dsp:txXfrm>
    </dsp:sp>
    <dsp:sp modelId="{5405B6BB-B574-4476-B62E-D4C53D61EC6C}">
      <dsp:nvSpPr>
        <dsp:cNvPr id="0" name=""/>
        <dsp:cNvSpPr/>
      </dsp:nvSpPr>
      <dsp:spPr>
        <a:xfrm>
          <a:off x="3699092" y="1340"/>
          <a:ext cx="2401168" cy="1440701"/>
        </a:xfrm>
        <a:prstGeom prst="rect">
          <a:avLst/>
        </a:prstGeom>
        <a:solidFill>
          <a:schemeClr val="accent2">
            <a:shade val="50000"/>
            <a:hueOff val="106530"/>
            <a:satOff val="8401"/>
            <a:lumOff val="201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Smartphone being a portable device is easy to operate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699092" y="1340"/>
        <a:ext cx="2401168" cy="1440701"/>
      </dsp:txXfrm>
    </dsp:sp>
    <dsp:sp modelId="{DE1A6106-888D-4EBB-ADE0-26B94E7A53EE}">
      <dsp:nvSpPr>
        <dsp:cNvPr id="0" name=""/>
        <dsp:cNvSpPr/>
      </dsp:nvSpPr>
      <dsp:spPr>
        <a:xfrm>
          <a:off x="1057807" y="1682158"/>
          <a:ext cx="2401168" cy="1440701"/>
        </a:xfrm>
        <a:prstGeom prst="rect">
          <a:avLst/>
        </a:prstGeom>
        <a:solidFill>
          <a:schemeClr val="accent2">
            <a:shade val="50000"/>
            <a:hueOff val="213061"/>
            <a:satOff val="16801"/>
            <a:lumOff val="4030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Embedded sensors e.g. accelerometer &amp; gyroscope</a:t>
          </a:r>
          <a:r>
            <a:rPr lang="en-US" sz="1600" b="1" i="0" u="none" kern="1200" dirty="0" smtClean="0">
              <a:latin typeface="Times New Roman" pitchFamily="18" charset="0"/>
              <a:cs typeface="Times New Roman" pitchFamily="18" charset="0"/>
            </a:rPr>
            <a:t> </a:t>
          </a:r>
          <a:endParaRPr lang="en-US" sz="1600" b="1" i="0" u="none" kern="1200" dirty="0">
            <a:latin typeface="Times New Roman" pitchFamily="18" charset="0"/>
            <a:cs typeface="Times New Roman" pitchFamily="18" charset="0"/>
          </a:endParaRPr>
        </a:p>
      </dsp:txBody>
      <dsp:txXfrm>
        <a:off x="1057807" y="1682158"/>
        <a:ext cx="2401168" cy="1440701"/>
      </dsp:txXfrm>
    </dsp:sp>
    <dsp:sp modelId="{68378CD7-8A44-4CB8-BA58-DBF0BA55ADFD}">
      <dsp:nvSpPr>
        <dsp:cNvPr id="0" name=""/>
        <dsp:cNvSpPr/>
      </dsp:nvSpPr>
      <dsp:spPr>
        <a:xfrm>
          <a:off x="3699092" y="1682158"/>
          <a:ext cx="2401168" cy="1440701"/>
        </a:xfrm>
        <a:prstGeom prst="rect">
          <a:avLst/>
        </a:prstGeom>
        <a:solidFill>
          <a:schemeClr val="accent2">
            <a:shade val="50000"/>
            <a:hueOff val="106530"/>
            <a:satOff val="8401"/>
            <a:lumOff val="201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Targeted activities: laying, sitting, standing, walking, walking downstairs and walking upstairs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699092" y="1682158"/>
        <a:ext cx="2401168" cy="1440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9007-C7E4-4C11-A06F-175FDC96EBD0}">
      <dsp:nvSpPr>
        <dsp:cNvPr id="0" name=""/>
        <dsp:cNvSpPr/>
      </dsp:nvSpPr>
      <dsp:spPr>
        <a:xfrm>
          <a:off x="1158840" y="734"/>
          <a:ext cx="2343484" cy="1406090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latin typeface="Times New Roman" pitchFamily="18" charset="0"/>
              <a:cs typeface="Times New Roman" pitchFamily="18" charset="0"/>
            </a:rPr>
            <a:t>Calculations’ complexity and results’ accuracy depends on the type of dataset</a:t>
          </a:r>
          <a:endParaRPr lang="en-US" sz="16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1158840" y="734"/>
        <a:ext cx="2343484" cy="1406090"/>
      </dsp:txXfrm>
    </dsp:sp>
    <dsp:sp modelId="{003903F6-3915-403A-BFFB-898469E4D881}">
      <dsp:nvSpPr>
        <dsp:cNvPr id="0" name=""/>
        <dsp:cNvSpPr/>
      </dsp:nvSpPr>
      <dsp:spPr>
        <a:xfrm>
          <a:off x="3736674" y="734"/>
          <a:ext cx="2343484" cy="1406090"/>
        </a:xfrm>
        <a:prstGeom prst="rect">
          <a:avLst/>
        </a:prstGeom>
        <a:solidFill>
          <a:schemeClr val="accent2">
            <a:shade val="50000"/>
            <a:hueOff val="142040"/>
            <a:satOff val="11201"/>
            <a:lumOff val="268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Analyzing  large number of features is challenging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736674" y="734"/>
        <a:ext cx="2343484" cy="1406090"/>
      </dsp:txXfrm>
    </dsp:sp>
    <dsp:sp modelId="{A8B08812-48B6-4EED-A30A-6958167FEF18}">
      <dsp:nvSpPr>
        <dsp:cNvPr id="0" name=""/>
        <dsp:cNvSpPr/>
      </dsp:nvSpPr>
      <dsp:spPr>
        <a:xfrm>
          <a:off x="2447757" y="1641174"/>
          <a:ext cx="2343484" cy="1406090"/>
        </a:xfrm>
        <a:prstGeom prst="rect">
          <a:avLst/>
        </a:prstGeom>
        <a:solidFill>
          <a:schemeClr val="accent2">
            <a:shade val="50000"/>
            <a:hueOff val="142040"/>
            <a:satOff val="11201"/>
            <a:lumOff val="268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Application of reduction techniques improves the accuracy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2447757" y="1641174"/>
        <a:ext cx="2343484" cy="1406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29007-C7E4-4C11-A06F-175FDC96EBD0}">
      <dsp:nvSpPr>
        <dsp:cNvPr id="0" name=""/>
        <dsp:cNvSpPr/>
      </dsp:nvSpPr>
      <dsp:spPr>
        <a:xfrm>
          <a:off x="0" y="70017"/>
          <a:ext cx="2236896" cy="1342137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latin typeface="Times New Roman" pitchFamily="18" charset="0"/>
              <a:cs typeface="Times New Roman" pitchFamily="18" charset="0"/>
            </a:rPr>
            <a:t>Observing daily activities of human using waist mounted device</a:t>
          </a:r>
          <a:endParaRPr lang="en-US" sz="16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0" y="70017"/>
        <a:ext cx="2236896" cy="1342137"/>
      </dsp:txXfrm>
    </dsp:sp>
    <dsp:sp modelId="{55C97CBC-44CF-4FBD-BA09-B8830FD9E099}">
      <dsp:nvSpPr>
        <dsp:cNvPr id="0" name=""/>
        <dsp:cNvSpPr/>
      </dsp:nvSpPr>
      <dsp:spPr>
        <a:xfrm>
          <a:off x="2460586" y="70017"/>
          <a:ext cx="2236896" cy="1342137"/>
        </a:xfrm>
        <a:prstGeom prst="rect">
          <a:avLst/>
        </a:prstGeom>
        <a:solidFill>
          <a:schemeClr val="accent2">
            <a:shade val="50000"/>
            <a:hueOff val="71020"/>
            <a:satOff val="5600"/>
            <a:lumOff val="1343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latin typeface="Times New Roman" pitchFamily="18" charset="0"/>
              <a:cs typeface="Times New Roman" pitchFamily="18" charset="0"/>
            </a:rPr>
            <a:t>Collecting data of new dataset</a:t>
          </a:r>
          <a:endParaRPr lang="en-US" sz="1600" b="1" i="0" u="none" kern="1200" dirty="0">
            <a:latin typeface="Times New Roman" pitchFamily="18" charset="0"/>
            <a:cs typeface="Times New Roman" pitchFamily="18" charset="0"/>
          </a:endParaRPr>
        </a:p>
      </dsp:txBody>
      <dsp:txXfrm>
        <a:off x="2460586" y="70017"/>
        <a:ext cx="2236896" cy="1342137"/>
      </dsp:txXfrm>
    </dsp:sp>
    <dsp:sp modelId="{38DC1F6D-E46A-44BB-8947-74475EFD2330}">
      <dsp:nvSpPr>
        <dsp:cNvPr id="0" name=""/>
        <dsp:cNvSpPr/>
      </dsp:nvSpPr>
      <dsp:spPr>
        <a:xfrm>
          <a:off x="4921172" y="70017"/>
          <a:ext cx="2236896" cy="1342137"/>
        </a:xfrm>
        <a:prstGeom prst="rect">
          <a:avLst/>
        </a:prstGeom>
        <a:solidFill>
          <a:schemeClr val="accent2">
            <a:shade val="50000"/>
            <a:hueOff val="142040"/>
            <a:satOff val="11201"/>
            <a:lumOff val="268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Modeling data and analyzing results using classifiers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921172" y="70017"/>
        <a:ext cx="2236896" cy="1342137"/>
      </dsp:txXfrm>
    </dsp:sp>
    <dsp:sp modelId="{D1AF0BE1-4F8C-4811-94CC-182F7A03A65B}">
      <dsp:nvSpPr>
        <dsp:cNvPr id="0" name=""/>
        <dsp:cNvSpPr/>
      </dsp:nvSpPr>
      <dsp:spPr>
        <a:xfrm>
          <a:off x="0" y="1635844"/>
          <a:ext cx="2236896" cy="1342137"/>
        </a:xfrm>
        <a:prstGeom prst="rect">
          <a:avLst/>
        </a:prstGeom>
        <a:solidFill>
          <a:schemeClr val="accent2">
            <a:shade val="50000"/>
            <a:hueOff val="213061"/>
            <a:satOff val="16801"/>
            <a:lumOff val="4030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Application of dimension reduction techniques to existing dataset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0" y="1635844"/>
        <a:ext cx="2236896" cy="1342137"/>
      </dsp:txXfrm>
    </dsp:sp>
    <dsp:sp modelId="{3EBE02AF-2237-4EAC-B602-440EEC60F450}">
      <dsp:nvSpPr>
        <dsp:cNvPr id="0" name=""/>
        <dsp:cNvSpPr/>
      </dsp:nvSpPr>
      <dsp:spPr>
        <a:xfrm>
          <a:off x="2460586" y="1635844"/>
          <a:ext cx="2236896" cy="1342137"/>
        </a:xfrm>
        <a:prstGeom prst="rect">
          <a:avLst/>
        </a:prstGeom>
        <a:solidFill>
          <a:schemeClr val="accent2">
            <a:shade val="50000"/>
            <a:hueOff val="142040"/>
            <a:satOff val="11201"/>
            <a:lumOff val="268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rPr>
            <a:t>Modeling data of existing dataset and obtaining accuracy</a:t>
          </a:r>
          <a:endParaRPr lang="en-US" sz="1600" b="1" i="0" u="none" kern="1200" dirty="0">
            <a:solidFill>
              <a:schemeClr val="accent2">
                <a:lumMod val="50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2460586" y="1635844"/>
        <a:ext cx="2236896" cy="1342137"/>
      </dsp:txXfrm>
    </dsp:sp>
    <dsp:sp modelId="{95B2BB92-1E47-47A1-AA29-52657779E2FD}">
      <dsp:nvSpPr>
        <dsp:cNvPr id="0" name=""/>
        <dsp:cNvSpPr/>
      </dsp:nvSpPr>
      <dsp:spPr>
        <a:xfrm>
          <a:off x="4921172" y="1635844"/>
          <a:ext cx="2236896" cy="1342137"/>
        </a:xfrm>
        <a:prstGeom prst="rect">
          <a:avLst/>
        </a:prstGeom>
        <a:solidFill>
          <a:schemeClr val="accent2">
            <a:shade val="50000"/>
            <a:hueOff val="71020"/>
            <a:satOff val="5600"/>
            <a:lumOff val="1343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kern="1200" dirty="0" smtClean="0">
              <a:latin typeface="Times New Roman" pitchFamily="18" charset="0"/>
              <a:cs typeface="Times New Roman" pitchFamily="18" charset="0"/>
            </a:rPr>
            <a:t>Detecting the best fit algorithm for both dataset</a:t>
          </a:r>
          <a:endParaRPr lang="en-US" sz="1600" b="1" i="0" u="none" kern="1200" dirty="0">
            <a:latin typeface="Times New Roman" pitchFamily="18" charset="0"/>
            <a:cs typeface="Times New Roman" pitchFamily="18" charset="0"/>
          </a:endParaRPr>
        </a:p>
      </dsp:txBody>
      <dsp:txXfrm>
        <a:off x="4921172" y="1635844"/>
        <a:ext cx="2236896" cy="1342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4397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49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7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70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50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21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895351"/>
            <a:ext cx="5668578" cy="12953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Prediction of Human Activity Using Machine Learning</a:t>
            </a:r>
            <a:endParaRPr sz="2800" dirty="0"/>
          </a:p>
        </p:txBody>
      </p:sp>
      <p:sp>
        <p:nvSpPr>
          <p:cNvPr id="4" name="Rectangle 1031"/>
          <p:cNvSpPr txBox="1">
            <a:spLocks noChangeArrowheads="1"/>
          </p:cNvSpPr>
          <p:nvPr/>
        </p:nvSpPr>
        <p:spPr>
          <a:xfrm>
            <a:off x="2743200" y="133350"/>
            <a:ext cx="373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 Final Thesis Presentation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2495550"/>
            <a:ext cx="4419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1800" b="1" dirty="0" err="1" smtClean="0">
                <a:solidFill>
                  <a:srgbClr val="40458C"/>
                </a:solidFill>
                <a:latin typeface="Arial" panose="020B0604020202020204" pitchFamily="34" charset="0"/>
              </a:rPr>
              <a:t>Benjir</a:t>
            </a:r>
            <a:r>
              <a:rPr kumimoji="1" lang="en-US" altLang="zh-CN" sz="1800" b="1" dirty="0" smtClean="0">
                <a:solidFill>
                  <a:srgbClr val="40458C"/>
                </a:solidFill>
                <a:latin typeface="Arial" panose="020B0604020202020204" pitchFamily="34" charset="0"/>
              </a:rPr>
              <a:t> Islam </a:t>
            </a:r>
            <a:r>
              <a:rPr kumimoji="1" lang="en-US" altLang="zh-CN" sz="1800" b="1" dirty="0" err="1" smtClean="0">
                <a:solidFill>
                  <a:srgbClr val="40458C"/>
                </a:solidFill>
                <a:latin typeface="Arial" panose="020B0604020202020204" pitchFamily="34" charset="0"/>
              </a:rPr>
              <a:t>Alvee</a:t>
            </a:r>
            <a:r>
              <a:rPr kumimoji="1" lang="en-US" altLang="zh-CN" sz="1800" b="1" dirty="0" smtClean="0">
                <a:solidFill>
                  <a:srgbClr val="40458C"/>
                </a:solidFill>
                <a:latin typeface="Arial" panose="020B0604020202020204" pitchFamily="34" charset="0"/>
              </a:rPr>
              <a:t>, </a:t>
            </a:r>
            <a:r>
              <a:rPr kumimoji="1" lang="en-US" altLang="zh-CN" sz="1800" b="1" dirty="0" err="1" smtClean="0">
                <a:solidFill>
                  <a:srgbClr val="40458C"/>
                </a:solidFill>
                <a:latin typeface="Arial" panose="020B0604020202020204" pitchFamily="34" charset="0"/>
              </a:rPr>
              <a:t>Sadia</a:t>
            </a:r>
            <a:r>
              <a:rPr kumimoji="1" lang="en-US" altLang="zh-CN" sz="1800" b="1" dirty="0" smtClean="0">
                <a:solidFill>
                  <a:srgbClr val="40458C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1800" b="1" dirty="0" err="1" smtClean="0">
                <a:solidFill>
                  <a:srgbClr val="40458C"/>
                </a:solidFill>
                <a:latin typeface="Arial" panose="020B0604020202020204" pitchFamily="34" charset="0"/>
              </a:rPr>
              <a:t>Nasrin</a:t>
            </a:r>
            <a:r>
              <a:rPr kumimoji="1" lang="en-US" altLang="zh-CN" sz="1800" b="1" dirty="0" smtClean="0">
                <a:solidFill>
                  <a:srgbClr val="40458C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1800" b="1" dirty="0" err="1" smtClean="0">
                <a:solidFill>
                  <a:srgbClr val="40458C"/>
                </a:solidFill>
                <a:latin typeface="Arial" panose="020B0604020202020204" pitchFamily="34" charset="0"/>
              </a:rPr>
              <a:t>Tisha</a:t>
            </a:r>
            <a:endParaRPr kumimoji="1" lang="en-US" altLang="zh-CN" sz="1800" b="1" dirty="0">
              <a:solidFill>
                <a:srgbClr val="40458C"/>
              </a:solidFill>
              <a:latin typeface="Arial" panose="020B0604020202020204" pitchFamily="34" charset="0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dirty="0">
                <a:solidFill>
                  <a:srgbClr val="40458C"/>
                </a:solidFill>
                <a:latin typeface="Arial" panose="020B0604020202020204" pitchFamily="34" charset="0"/>
              </a:rPr>
              <a:t>[Student ID: </a:t>
            </a:r>
            <a:r>
              <a:rPr kumimoji="1" lang="en-US" dirty="0" smtClean="0">
                <a:solidFill>
                  <a:srgbClr val="40458C"/>
                </a:solidFill>
                <a:latin typeface="Arial" panose="020B0604020202020204" pitchFamily="34" charset="0"/>
              </a:rPr>
              <a:t>16101112, 16101101]</a:t>
            </a:r>
            <a:endParaRPr kumimoji="1" lang="en-US" dirty="0">
              <a:solidFill>
                <a:srgbClr val="40458C"/>
              </a:solidFill>
              <a:latin typeface="Arial" panose="020B0604020202020204" pitchFamily="34" charset="0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dirty="0">
                <a:solidFill>
                  <a:srgbClr val="40458C"/>
                </a:solidFill>
                <a:latin typeface="Arial" panose="020B0604020202020204" pitchFamily="34" charset="0"/>
              </a:rPr>
              <a:t>Department of </a:t>
            </a:r>
            <a:r>
              <a:rPr kumimoji="1" lang="en-US" dirty="0" smtClean="0">
                <a:solidFill>
                  <a:srgbClr val="40458C"/>
                </a:solidFill>
                <a:latin typeface="Arial" panose="020B0604020202020204" pitchFamily="34" charset="0"/>
              </a:rPr>
              <a:t>Computer Science &amp; </a:t>
            </a:r>
            <a:r>
              <a:rPr kumimoji="1" lang="en-US" dirty="0">
                <a:solidFill>
                  <a:srgbClr val="40458C"/>
                </a:solidFill>
                <a:latin typeface="Arial" panose="020B0604020202020204" pitchFamily="34" charset="0"/>
              </a:rPr>
              <a:t>Engineering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dirty="0">
                <a:solidFill>
                  <a:srgbClr val="40458C"/>
                </a:solidFill>
                <a:latin typeface="Arial" panose="020B0604020202020204" pitchFamily="34" charset="0"/>
              </a:rPr>
              <a:t>BRAC University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en-US" sz="1800" dirty="0">
              <a:solidFill>
                <a:srgbClr val="40458C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sz="1600" b="1" dirty="0">
                <a:solidFill>
                  <a:srgbClr val="40458C"/>
                </a:solidFill>
                <a:latin typeface="Arial" panose="020B0604020202020204" pitchFamily="34" charset="0"/>
              </a:rPr>
              <a:t>Supervisor:</a:t>
            </a:r>
            <a:r>
              <a:rPr kumimoji="1" lang="en-US" sz="1600" dirty="0">
                <a:solidFill>
                  <a:srgbClr val="40458C"/>
                </a:solidFill>
                <a:latin typeface="Arial" panose="020B0604020202020204" pitchFamily="34" charset="0"/>
              </a:rPr>
              <a:t> </a:t>
            </a:r>
            <a:endParaRPr kumimoji="1" lang="en-US" sz="1600" dirty="0" smtClean="0">
              <a:solidFill>
                <a:srgbClr val="40458C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Dr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Amitabha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Chakrabarty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 Associate Professor</a:t>
            </a: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Department of Computer Science &amp; Engineering</a:t>
            </a: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BRAC University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87650" y="1123951"/>
            <a:ext cx="4168800" cy="2362200"/>
          </a:xfrm>
        </p:spPr>
        <p:txBody>
          <a:bodyPr/>
          <a:lstStyle/>
          <a:p>
            <a:pPr marL="76200" indent="0">
              <a:buNone/>
            </a:pPr>
            <a:r>
              <a:rPr lang="en-US" sz="6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Dataset</a:t>
            </a:r>
            <a:endParaRPr lang="en-US" sz="6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05151"/>
            <a:ext cx="2438400" cy="1747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9550"/>
            <a:ext cx="28194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105151"/>
            <a:ext cx="2400300" cy="1747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05151"/>
            <a:ext cx="2743200" cy="1747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5202"/>
            <a:ext cx="1828800" cy="24965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303801"/>
            <a:ext cx="2514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971550"/>
            <a:ext cx="7591200" cy="34853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I) Dataset Description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Gathered accelerometer and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gyroscope sensors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through a waist mounted device 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Observed standing, sitting, lying (static activities) , walking, walking downstairs , walking upstairs (dynamic activities) 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ollected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data of 30 people aged between 19 to 48 in a rich sensor responsive environment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dataset has 7353 rows and 563 columns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; 561 features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Estimated time for each person was 192 seconds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15 seconds for static activities and 12 seconds for dynamic activities 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Interval between each activity was 5 seconds</a:t>
            </a:r>
          </a:p>
          <a:p>
            <a:pPr fontAlgn="base">
              <a:buClrTx/>
              <a:buFont typeface="Wingdings" pitchFamily="2" charset="2"/>
              <a:buChar char="Ø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ClrTx/>
              <a:buNone/>
            </a:pPr>
            <a:endParaRPr lang="en-US" sz="1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2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50" y="285750"/>
            <a:ext cx="3587400" cy="381000"/>
          </a:xfrm>
        </p:spPr>
        <p:txBody>
          <a:bodyPr/>
          <a:lstStyle/>
          <a:p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19150"/>
            <a:ext cx="82296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45339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  : A portion of existing Dataset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  <a:buFont typeface="Wingdings" pitchFamily="2" charset="2"/>
              <a:buChar char="q"/>
            </a:pPr>
            <a:r>
              <a:rPr lang="en-US" b="1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Principle Component Analysis(PCA</a:t>
            </a:r>
            <a:r>
              <a:rPr lang="en-US" b="1" dirty="0" smtClean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):</a:t>
            </a:r>
            <a:endParaRPr lang="en-US" sz="1400" dirty="0">
              <a:solidFill>
                <a:srgbClr val="25283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780150" y="1524375"/>
            <a:ext cx="3906650" cy="3077100"/>
          </a:xfrm>
        </p:spPr>
        <p:txBody>
          <a:bodyPr/>
          <a:lstStyle/>
          <a:p>
            <a:pPr>
              <a:buClrTx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Singular Value Decomposition(SVD):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143000" y="8953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II) </a:t>
            </a:r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Dimension Reduction Techniques: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5" y="2419350"/>
            <a:ext cx="3361535" cy="2209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19350"/>
            <a:ext cx="3276600" cy="2209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800" y="462915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4 : Distribution of PCA components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46355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Times New Roman" pitchFamily="18" charset="0"/>
                <a:cs typeface="Times New Roman" pitchFamily="18" charset="0"/>
              </a:rPr>
              <a:t>Figure 5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: Distribution of SVD components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  <a:buFont typeface="Wingdings" pitchFamily="2" charset="2"/>
              <a:buChar char="q"/>
            </a:pPr>
            <a:r>
              <a:rPr lang="en-US" b="1" dirty="0" smtClean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Linear Discriminant Analysis(LDA):</a:t>
            </a:r>
            <a:endParaRPr lang="en-US" sz="1400" dirty="0">
              <a:solidFill>
                <a:srgbClr val="25283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780150" y="1524375"/>
            <a:ext cx="3906650" cy="3077100"/>
          </a:xfrm>
        </p:spPr>
        <p:txBody>
          <a:bodyPr/>
          <a:lstStyle/>
          <a:p>
            <a:pPr>
              <a:buClrTx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Independent Component Analysis(ICA):</a:t>
            </a:r>
          </a:p>
          <a:p>
            <a:pPr marL="101600" indent="0">
              <a:buClrTx/>
              <a:buNone/>
            </a:pPr>
            <a:endParaRPr lang="en-US" sz="14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143000" y="8953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II) </a:t>
            </a:r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Dimension Reduction Techniques: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47053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6 : Distribution of LDA components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462915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7 : Distribution of ICA components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6" y="2495550"/>
            <a:ext cx="3443334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95550"/>
            <a:ext cx="3581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  <a:buFont typeface="Wingdings" pitchFamily="2" charset="2"/>
              <a:buChar char="q"/>
            </a:pPr>
            <a:r>
              <a:rPr lang="en-US" b="1" dirty="0" smtClean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Pie Chart:</a:t>
            </a:r>
            <a:endParaRPr lang="en-US" sz="1400" dirty="0">
              <a:solidFill>
                <a:srgbClr val="25283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780150" y="1524375"/>
            <a:ext cx="3906650" cy="3077100"/>
          </a:xfrm>
        </p:spPr>
        <p:txBody>
          <a:bodyPr/>
          <a:lstStyle/>
          <a:p>
            <a:pPr>
              <a:buClrTx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Heatmap Plot:</a:t>
            </a:r>
          </a:p>
          <a:p>
            <a:pPr marL="101600" indent="0">
              <a:buClrTx/>
              <a:buNone/>
            </a:pPr>
            <a:endParaRPr lang="en-US" b="1" dirty="0" smtClean="0"/>
          </a:p>
          <a:p>
            <a:pPr marL="101600" indent="0">
              <a:buClrTx/>
              <a:buNone/>
            </a:pPr>
            <a:endParaRPr lang="en-US" sz="14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143000" y="8953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III) Dataset Visualization: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47053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8 : Pie chart of existing dataset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462915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9 : Heatmap of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existing dataset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4550"/>
            <a:ext cx="3200400" cy="23482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29199"/>
            <a:ext cx="3308350" cy="26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6450" y="402700"/>
            <a:ext cx="3643150" cy="416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Existing Dataset: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971549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III) Dataset Visualization: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365236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q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Scatter and Density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Plot</a:t>
            </a:r>
          </a:p>
          <a:p>
            <a:pPr>
              <a:buClrTx/>
            </a:pP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3350"/>
            <a:ext cx="4616540" cy="449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4400" y="4705348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10 : Scatter and density plot of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existing dataset</a:t>
            </a:r>
          </a:p>
        </p:txBody>
      </p:sp>
    </p:spTree>
    <p:extLst>
      <p:ext uri="{BB962C8B-B14F-4D97-AF65-F5344CB8AC3E}">
        <p14:creationId xmlns:p14="http://schemas.microsoft.com/office/powerpoint/2010/main" val="24960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Dataset: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971550"/>
            <a:ext cx="5624350" cy="373380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I) Device Description</a:t>
            </a:r>
          </a:p>
          <a:p>
            <a:pPr marL="101600" indent="0">
              <a:buClrTx/>
              <a:buNone/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25" y="1716212"/>
            <a:ext cx="25908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21485"/>
            <a:ext cx="25908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6550" y="411975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11 : Device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setup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021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Dataset: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971550"/>
            <a:ext cx="7591200" cy="34853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II) Dataset Description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Collected data of six human activities e.g. laying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sitting, standing, walking, walking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downstairs and walking upstairs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Targeted number of people were 30 aged between 55-65, 30-35 and 21-26 years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Chose homely environment and varsity area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CSV format has 2822 rows and 8 columns</a:t>
            </a:r>
          </a:p>
          <a:p>
            <a:pPr fontAlgn="base">
              <a:buClrTx/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Train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set has 2257 rows and 6 columns and test set has 565 rows and 6  columns</a:t>
            </a:r>
          </a:p>
          <a:p>
            <a:pPr marL="101600" indent="0">
              <a:buClrTx/>
              <a:buNone/>
            </a:pP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34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340250"/>
          </a:xfrm>
        </p:spPr>
        <p:txBody>
          <a:bodyPr/>
          <a:lstStyle/>
          <a:p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New Dataset: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450" y="895350"/>
            <a:ext cx="7591200" cy="35615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5750"/>
            <a:ext cx="4090555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4114800" cy="1829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4476750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12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: A portion of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Dataset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32131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TABLE I : Time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of six activities of Human through Waist Mounted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Device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81000" y="20955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834746"/>
            <a:ext cx="7162800" cy="409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Introduction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Background, Motivation, Problem Statement, Thesis Statement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Related </a:t>
            </a: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Works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Dataset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Courier New" pitchFamily="49" charset="0"/>
              <a:buChar char="o"/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Existing Dataset: Dataset description, Data preprocessing, Dimension reduction techniques, Data visualization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Courier New" pitchFamily="49" charset="0"/>
              <a:buChar char="o"/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New Dataset: Device Description, Dataset </a:t>
            </a:r>
            <a:r>
              <a:rPr lang="en-US" kern="1200" dirty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description, </a:t>
            </a: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Data visualization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Methodology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Courier New" pitchFamily="49" charset="0"/>
              <a:buChar char="o"/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Machine Learning: SVM, Linear Regression, KNN, Random Forest Classifier, Logistic regression ,Naïve Bayes, Decision Tree 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Courier New" pitchFamily="49" charset="0"/>
              <a:buChar char="o"/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Neural Network: MLP, LSTM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Result Analysis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Limitations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Conclusion &amp; Future works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References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r>
              <a:rPr lang="en-US" kern="1200" dirty="0" smtClean="0">
                <a:solidFill>
                  <a:srgbClr val="40458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Response to the comments on thesis report</a:t>
            </a:r>
            <a:endParaRPr lang="en-US" kern="1200" dirty="0">
              <a:solidFill>
                <a:srgbClr val="40458C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New Dataset</a:t>
            </a:r>
            <a:r>
              <a:rPr lang="en-US" sz="2800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  <a:buFont typeface="Wingdings" pitchFamily="2" charset="2"/>
              <a:buChar char="q"/>
            </a:pPr>
            <a:r>
              <a:rPr lang="en-US" b="1" dirty="0" smtClean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Pie Chart:</a:t>
            </a:r>
            <a:endParaRPr lang="en-US" sz="1400" dirty="0">
              <a:solidFill>
                <a:srgbClr val="25283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780150" y="1524375"/>
            <a:ext cx="3906650" cy="3077100"/>
          </a:xfrm>
        </p:spPr>
        <p:txBody>
          <a:bodyPr/>
          <a:lstStyle/>
          <a:p>
            <a:pPr>
              <a:buClrTx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Heatmap Plot:</a:t>
            </a:r>
          </a:p>
          <a:p>
            <a:pPr marL="101600" indent="0">
              <a:buClrTx/>
              <a:buNone/>
            </a:pPr>
            <a:endParaRPr lang="en-US" b="1" dirty="0" smtClean="0"/>
          </a:p>
          <a:p>
            <a:pPr marL="101600" indent="0">
              <a:buClrTx/>
              <a:buNone/>
            </a:pPr>
            <a:endParaRPr lang="en-US" sz="14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143000" y="8953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III) Dataset Visualization: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47053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 : Pie chart of new dataset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462915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  : Heatmap of new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14550"/>
            <a:ext cx="33909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038167"/>
            <a:ext cx="3194604" cy="25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6450" y="402700"/>
            <a:ext cx="3643150" cy="416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New Dataset: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971549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III) Dataset Visualization:</a:t>
            </a:r>
            <a:endParaRPr lang="en-US" sz="1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365236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q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Scatter and Density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Plot</a:t>
            </a:r>
          </a:p>
          <a:p>
            <a:pPr>
              <a:buClrTx/>
            </a:pP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4705348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15 : Scatter and density plot of new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7150"/>
            <a:ext cx="4648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895350"/>
            <a:ext cx="4176550" cy="35615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I)Support Vector Machine(SVM):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 of the best algorithms for classification and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regression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Categorize multiple features by placing </a:t>
            </a:r>
            <a:r>
              <a:rPr lang="en-US" sz="16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hyperplane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among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them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 of cross validation through </a:t>
            </a:r>
            <a:r>
              <a:rPr lang="en-US" sz="16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gridsearch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technique to avoid </a:t>
            </a:r>
            <a:r>
              <a:rPr lang="en-US" sz="16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overfitting</a:t>
            </a: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Accuracies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training and test data are 99.68% and 96.16% for 2947 occurrences of activities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99696"/>
            <a:ext cx="3733800" cy="3219853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776450" y="402700"/>
            <a:ext cx="3414550" cy="41645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Methodology: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4019549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16 : Confusion matrix of SVM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41765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After applying reduction techniques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PCA, we got 99.28% and 97.55% accuracies for train and test data where number of components were 40. When we increased the components to 150 we obtained 100% and 98.77% accuracies for train and test </a:t>
            </a:r>
            <a:r>
              <a:rPr lang="en-US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SVD, for 100 components we got 100% and 98.16% accuracy for train and test data </a:t>
            </a:r>
            <a:r>
              <a:rPr lang="en-US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respectively</a:t>
            </a: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LDA, we got 98.64% accuracy for train data and 98.23% accuracy for test data while the number of components were </a:t>
            </a:r>
            <a:r>
              <a:rPr lang="en-US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40</a:t>
            </a: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ICA, we got 99.79% and 98.43% accuracy for train and test data for both cases of component numbers which are 20 and </a:t>
            </a:r>
            <a:r>
              <a:rPr lang="en-US" sz="15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150</a:t>
            </a:r>
            <a:endParaRPr lang="en-US" sz="1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61950"/>
            <a:ext cx="3804102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13" y="2724150"/>
            <a:ext cx="3785276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2471351"/>
            <a:ext cx="360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17 : Training set result analysis graph of SVM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66" y="4791452"/>
            <a:ext cx="362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18 : Testing set result analysis graph of SVM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47099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II) K-Nearest 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Neighbors </a:t>
            </a:r>
            <a:r>
              <a:rPr lang="en-US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KNN):</a:t>
            </a: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well for classification problem like the existing dataset we have used to predict human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activity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 of Primary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determination factor K indicates whether test set remains in which level of closeness to the train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Obtained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accuracy score is 86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Regarding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error rate of K value from the figure, we have the least error while the K value is 10 whereas we have the maximum error while the K value is 2.5 while number of components is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225568"/>
            <a:ext cx="2699261" cy="2375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30" y="2724150"/>
            <a:ext cx="3352800" cy="2120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2473335"/>
            <a:ext cx="362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19 : Confusion matrix of KNN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5586" y="4767718"/>
            <a:ext cx="362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20 : Error rate for K value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0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41765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After applying reduction techniques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PCA, we got 93.95% accuracy for 40 components and 93.74% accuracy for 150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SVD, we got 95.51% accuracy for 100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LDA, we got 97.55% accuracy for 40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ICA, we got 89.87% accuracy for 20 components and 93.67% accuracy for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150 Components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all cases accuracy is observed for 1471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occurrences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54050"/>
            <a:ext cx="3733800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3834457"/>
            <a:ext cx="362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21 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esult analysis graph of KNN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48623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III) Random forest Classifier: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 works well on large dataset like the existing dataset due to dimension reduction feature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forest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creation 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null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values 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 omitted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Classifying multiple features through random data selection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Obtained 97.42% accuracy by fitting the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838200" y="2114550"/>
            <a:ext cx="4572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After applying reduction techniques</a:t>
            </a:r>
            <a:r>
              <a:rPr lang="en-US" sz="1800" b="1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,</a:t>
            </a: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PCA obtained accuracy is 90.75%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89.6% for 40 and 150 components respectively. 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both cases the number of total occurrences of the activities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1471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SVD, accuracy is 89.6% for 100 components and 1471 occurrences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activities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LDA, we got 98.03% accuracy for 40 components and 1471 occurrences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activities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ICA, for 20 and 150 components we got 89.53% and 75.66% accuracies accordingly for 1471 occurrences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activities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9551"/>
            <a:ext cx="26670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78337"/>
            <a:ext cx="3440736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1949" y="1953583"/>
            <a:ext cx="3619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22 : Confusion matrix of random forest classifier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4734075"/>
            <a:ext cx="330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23 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esult analysis graph of  random forest classifier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438150"/>
            <a:ext cx="5090950" cy="411480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IV)Linear Regression:</a:t>
            </a:r>
          </a:p>
          <a:p>
            <a:pPr algn="just" fontAlgn="base"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Draws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linear regression line between features of six activities (explanatory variables) and targeted activity (dependent variable)</a:t>
            </a:r>
          </a:p>
          <a:p>
            <a:pPr algn="just" fontAlgn="base">
              <a:buClrTx/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accuracy we have obtained is 98% for X test, Y test and 97% for X train, Y train.</a:t>
            </a:r>
          </a:p>
          <a:p>
            <a:pPr algn="just" fontAlgn="base">
              <a:buClrTx/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Linearity of this model makes estimation and interpretation easier</a:t>
            </a:r>
          </a:p>
          <a:p>
            <a:pPr algn="just" fontAlgn="base">
              <a:buClrTx/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the residual error graph,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istance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points from 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regression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line determines the error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52550"/>
            <a:ext cx="2743200" cy="2426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3840871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24 : Residual error for linear regression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After applying reduction techniques,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14400" y="971550"/>
            <a:ext cx="5014750" cy="3657600"/>
          </a:xfrm>
        </p:spPr>
        <p:txBody>
          <a:bodyPr/>
          <a:lstStyle/>
          <a:p>
            <a:pPr algn="just" fontAlgn="base"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PCA obtained accuracy for both sets of variables is 92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% </a:t>
            </a:r>
            <a:r>
              <a:rPr lang="en-US" sz="16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95% for 40 &amp; 150 components</a:t>
            </a:r>
          </a:p>
          <a:p>
            <a:pPr marL="101600" indent="0" algn="just" fontAlgn="base">
              <a:spcBef>
                <a:spcPts val="0"/>
              </a:spcBef>
              <a:buClrTx/>
              <a:buNone/>
            </a:pP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SVD obtained accuracy for both sets of variables is 94% while the number of components were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100</a:t>
            </a:r>
          </a:p>
          <a:p>
            <a:pPr marL="101600" indent="0" algn="just" fontAlgn="base">
              <a:spcBef>
                <a:spcPts val="0"/>
              </a:spcBef>
              <a:buClrTx/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buClrTx/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LDA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accuracy for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X_train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Y_train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97% and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X_test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Y_test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96.8% for 40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101600" indent="0" algn="just" fontAlgn="base">
              <a:buClrTx/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buClrTx/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ICA, we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got 90%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and 95% accuracy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both sets of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variables regarding 20 &amp; 150 components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buClrTx/>
              <a:buFont typeface="Wingdings" pitchFamily="2" charset="2"/>
              <a:buChar char="§"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504950"/>
            <a:ext cx="2781300" cy="2724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4229100"/>
            <a:ext cx="3628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25 :  Result analysis graph of 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Linear regression</a:t>
            </a: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50909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Logistic Regression: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 predictive analysis of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probability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Obtained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accuracy is 96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%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609600" y="1581150"/>
            <a:ext cx="480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After applying reduction techniques</a:t>
            </a:r>
            <a:r>
              <a:rPr lang="en-US" sz="1800" b="1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,</a:t>
            </a: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PCA obtained accuracy is 93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% and 98% for 40 &amp; 150 components</a:t>
            </a:r>
          </a:p>
          <a:p>
            <a:pPr algn="just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SVD we got 97.82% accuracy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for 100 components</a:t>
            </a:r>
          </a:p>
          <a:p>
            <a:pPr algn="just"/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LDA accuracy is 98% for 40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algn="just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 algn="just">
              <a:buFont typeface="Wingdings" pitchFamily="2" charset="2"/>
              <a:buChar char="q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ICA our obtained accuracy is 83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% and 94.76% for 20 &amp; 150 components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3351"/>
            <a:ext cx="2438400" cy="1904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66950"/>
            <a:ext cx="3352800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9486" y="1937488"/>
            <a:ext cx="3619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26 : Confusion matrix of logistic regression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4734075"/>
            <a:ext cx="338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27 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esult analysis graph of  logistic regression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1435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2395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Background Study: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842535"/>
              </p:ext>
            </p:extLst>
          </p:nvPr>
        </p:nvGraphicFramePr>
        <p:xfrm>
          <a:off x="762000" y="1504950"/>
          <a:ext cx="73914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5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50909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Naive Bayes Classifier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Supervised algorithm based on </a:t>
            </a:r>
            <a:r>
              <a:rPr lang="en-US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bayes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theorem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 used Gaussian Naive Bayes Classifier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 observes continuous values for each feature and thus distributes them to belongings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Here </a:t>
            </a:r>
            <a:r>
              <a:rPr lang="en-US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set has the input independent variables and </a:t>
            </a:r>
            <a:r>
              <a:rPr lang="en-US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Y_train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 has the numerical values from 0 to 5 for six activities.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Accuracy of naive </a:t>
            </a:r>
            <a:r>
              <a:rPr lang="en-US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bayes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classifier is 77.0274% for 2947 occurrences</a:t>
            </a:r>
          </a:p>
          <a:p>
            <a:pPr marL="101600" indent="0">
              <a:lnSpc>
                <a:spcPct val="100000"/>
              </a:lnSpc>
              <a:buNone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776450" y="2742955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After applying reduction techniques</a:t>
            </a:r>
            <a:r>
              <a:rPr lang="en-US" sz="1800" b="1" dirty="0" smtClean="0">
                <a:solidFill>
                  <a:srgbClr val="728CD8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  <a:sym typeface="Poppins"/>
              </a:rPr>
              <a:t>,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PCA, we got 89.12% accuracy for 40 components and 86.33% accuracy for 150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SVD, for 100 components we got 88.64%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accuracy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LDA, for 40 components we got 98.16%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accuracy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ICA we got 84.02% accuracy for 20 components and 81.91% accuracy for 150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92" y="-8776"/>
            <a:ext cx="29718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47950"/>
            <a:ext cx="2971801" cy="1962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1" y="2311197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28 : Confusion matrix of naïve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bayes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7553" y="4631170"/>
            <a:ext cx="3303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29 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esult analysis graph of naïve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bayes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48623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VII) Decision Tree: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Used to identify and regress supervised learning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It’s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splitting criteria determines best split among all split points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Recursive division occurs until there is only one sample in the leaves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Gini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impurity is used to calculate the uncertainty as the dividing criterion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Entropy Function and Information Gain are used as metrics to implement classier function by ID3 (Iterative Dichotomiser 3)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Got 78.18% accuracy using Gini index and 88.24% accuracy using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Entropy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lnSpc>
                <a:spcPct val="100000"/>
              </a:lnSpc>
              <a:buNone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3" y="165443"/>
            <a:ext cx="24384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5" y="2571750"/>
            <a:ext cx="2438400" cy="2071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4109" y="2234747"/>
            <a:ext cx="330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30 :confusion matrix of entropy</a:t>
            </a:r>
          </a:p>
          <a:p>
            <a:pPr algn="ctr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800" y="4643695"/>
            <a:ext cx="3303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31 : Confusion matrix of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gini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index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9300" y="241300"/>
            <a:ext cx="7327900" cy="469265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VIII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: Multilayer perceptron (MLP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01600" indent="0">
              <a:buNone/>
            </a:pP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 directional data transmission across multiple interconnected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neuron layers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ntermediate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layers may exist between input and output layer</a:t>
            </a: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Rectifier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 unit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most common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activation function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 a neural network's hidden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layers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being a type of sigmoid function is really useful for multi-class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dataset classification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like ours existing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dataset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Obtained 98.57% accuracy in the output layer along with the prediction of the designated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activity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lnSpc>
                <a:spcPct val="100000"/>
              </a:lnSpc>
              <a:buNone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11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6450" y="285750"/>
            <a:ext cx="3719350" cy="4171125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Regarding loss function graph for test and train datasets we have the following results:,</a:t>
            </a: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PCA, we got 98.70% accuracy for 150 components. Visualization of loss function result for PCA has straight lines for both train and 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test value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Its because of the reduction technique of PCA which changes the interdependencies between data parameters and gives less error than modeling of original dataset.</a:t>
            </a:r>
          </a:p>
          <a:p>
            <a:pPr marL="101600" indent="0" algn="just" fontAlgn="base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SVD, we have 98.64% accuracy for 100 components. Here, Loss function graph also gives straight lines for both train and value like PCA as its also have interdependency moderation mechanism for reduction formula.</a:t>
            </a:r>
          </a:p>
          <a:p>
            <a:pPr algn="just" fontAlgn="base">
              <a:lnSpc>
                <a:spcPct val="100000"/>
              </a:lnSpc>
              <a:spcBef>
                <a:spcPts val="0"/>
              </a:spcBef>
              <a:buClrTx/>
              <a:buFont typeface="Wingdings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514350"/>
            <a:ext cx="1981200" cy="1841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27051"/>
            <a:ext cx="1981200" cy="1829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42" y="2952751"/>
            <a:ext cx="1994458" cy="175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70" y="2959100"/>
            <a:ext cx="1911630" cy="1746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2358726"/>
            <a:ext cx="3328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32 : Model accuracy for train and test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3396" y="4673458"/>
            <a:ext cx="3328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33 : Model loss for train and test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9300" y="241300"/>
            <a:ext cx="4203700" cy="469265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IX) 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Long short-term memory (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LSTM)</a:t>
            </a:r>
          </a:p>
          <a:p>
            <a:pPr marL="101600" indent="0">
              <a:buNone/>
            </a:pPr>
            <a:endPara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Quite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good in accurate movement identification of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humans</a:t>
            </a:r>
          </a:p>
          <a:p>
            <a:pPr marL="101600" indent="0" algn="just">
              <a:lnSpc>
                <a:spcPct val="100000"/>
              </a:lnSpc>
              <a:buClrTx/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These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predictions are extremely accurate considering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raw data</a:t>
            </a:r>
          </a:p>
          <a:p>
            <a:pPr marL="101600" indent="0" algn="just">
              <a:lnSpc>
                <a:spcPct val="100000"/>
              </a:lnSpc>
              <a:buClrTx/>
              <a:buNone/>
            </a:pPr>
            <a:endParaRPr lang="en-US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  <a:buClrTx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Obtained </a:t>
            </a: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accuracy is 90.70%</a:t>
            </a:r>
          </a:p>
          <a:p>
            <a:pPr marL="101600" indent="0">
              <a:lnSpc>
                <a:spcPct val="100000"/>
              </a:lnSpc>
              <a:buNone/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90550"/>
            <a:ext cx="365760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4653" y="4314513"/>
            <a:ext cx="3328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34 : Confusion matrix of LSTM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4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685800" y="285750"/>
            <a:ext cx="3414550" cy="416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 Analysis: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45" y="1412226"/>
            <a:ext cx="4038600" cy="31407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823385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fit algorithm is SVM for the existing dataset without and with application of reduction techniques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4734075"/>
            <a:ext cx="358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35 : Result analysis graph for all classifier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6949"/>
            <a:ext cx="3886200" cy="226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6949"/>
            <a:ext cx="3429000" cy="226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7" y="2720713"/>
            <a:ext cx="3505200" cy="2155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252" y="2720713"/>
            <a:ext cx="3886200" cy="21457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531" y="4866501"/>
            <a:ext cx="3929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38 : Result analysis graph for all classifier using LDA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9149" y="2523899"/>
            <a:ext cx="392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37 : Result analysis graph for all classifier using SVD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69751" y="4876526"/>
            <a:ext cx="4081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39 : Result analysis graph for all classifier using ICA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466484"/>
            <a:ext cx="400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36 : Result analysis graph for all classifier using PCA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685799" y="285750"/>
            <a:ext cx="3444411" cy="416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 Analysis: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89535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fit algorithm is Random Forest Classifier for the new dataset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33904"/>
            <a:ext cx="5908183" cy="3500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4734075"/>
            <a:ext cx="358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40 : Result analysis graph of new dataset</a:t>
            </a:r>
          </a:p>
          <a:p>
            <a:pPr algn="ctr"/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5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5800" y="1200150"/>
            <a:ext cx="3587400" cy="3077100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new dataset</a:t>
            </a:r>
          </a:p>
          <a:p>
            <a:pPr>
              <a:buClrTx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780150" y="1299016"/>
            <a:ext cx="3587400" cy="3634933"/>
          </a:xfrm>
        </p:spPr>
        <p:txBody>
          <a:bodyPr/>
          <a:lstStyle/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observe elderly persons’ activities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old age home for data collection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our device using more sensors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wearable wristband to monitor old persons’ activities real time basis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Extending size of dataset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more features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data using machine learning classifiers and predicting activities </a:t>
            </a:r>
          </a:p>
          <a:p>
            <a:pPr>
              <a:buClrTx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health monitoring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76450" y="452133"/>
            <a:ext cx="2500150" cy="416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Limitations: 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648200" y="229925"/>
            <a:ext cx="3505201" cy="860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 &amp; Future Works: 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133350"/>
            <a:ext cx="3587400" cy="44035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09600" y="666750"/>
            <a:ext cx="7591200" cy="4038600"/>
          </a:xfrm>
        </p:spPr>
        <p:txBody>
          <a:bodyPr/>
          <a:lstStyle/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T.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Iso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 and K. Yamazaki, “Gait analyzer based on a cell phone with a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single three-axis accelerometer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”,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in Proceedings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of the 8th conference on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Human-computer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interaction with mobile devices and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services,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ACM, 2006, pp.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141–144.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T.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Saponas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J. Lester, J. Froehlich, J. Fogarty, and J.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Landay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Ilearn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900" dirty="0" err="1" smtClean="0">
                <a:latin typeface="Times New Roman" pitchFamily="18" charset="0"/>
                <a:cs typeface="Times New Roman" pitchFamily="18" charset="0"/>
              </a:rPr>
              <a:t>iphone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: Real-time human activity classification on commodity mobile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phones</a:t>
            </a:r>
            <a:r>
              <a:rPr lang="en-US" sz="900" dirty="0" err="1" smtClean="0">
                <a:latin typeface="Times New Roman" pitchFamily="18" charset="0"/>
                <a:cs typeface="Times New Roman" pitchFamily="18" charset="0"/>
              </a:rPr>
              <a:t>”,University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of Washington CSE Tech Report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UW-CSE-08-04-02,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vol.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2008,2008.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H. Lu, J. Yang, Z. Liu, N. D. Lane, T.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Choudhury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and A. T. Campbell, “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The jigsaw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continuous sensing engine for mobile phone applications”,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in Proceedings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the 8th ACM conference on embedded networked sensor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systems,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ACM,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2010,pp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. 71–84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Dernbach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B. Das, N. C. Krishnan, B. L. Thomas, and D. J. Cook, “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and complex activity recognition through smart phones”,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in 2012 Eighth International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Conference on Intelligent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Environments,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IEEE, 2012, pp.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214-221.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J.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Guiry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P. Van de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Ven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and J. Nelson, “Multi-sensor fusion for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enhanced contextual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awareness of everyday activities with ubiquitous devices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en-US" sz="900" dirty="0" err="1" smtClean="0">
                <a:latin typeface="Times New Roman" pitchFamily="18" charset="0"/>
                <a:cs typeface="Times New Roman" pitchFamily="18" charset="0"/>
              </a:rPr>
              <a:t>Sensors,vol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. 14, no. 3, pp. 5687–5701, 2014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J. Wang, Y. Chen, S.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Hao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X.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Peng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and L. Hu, “Deep activity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recognition models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triaxial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accelerometers</a:t>
            </a:r>
            <a:r>
              <a:rPr lang="en-US" sz="900" dirty="0" err="1" smtClean="0">
                <a:latin typeface="Times New Roman" pitchFamily="18" charset="0"/>
                <a:cs typeface="Times New Roman" pitchFamily="18" charset="0"/>
              </a:rPr>
              <a:t>”,Proceedings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of the Computer Vision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and Pattern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Recognition, Honolulu, HI,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USA,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pp. 21–26, 2017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M.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Shoaib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S. Bosch, O.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Incel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H.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Scholten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and P.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Havinga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“Fusion of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smartphone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motion sensors for physical activity recognition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”, Sensors, 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vol. 14, no. 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6,pp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. 10 146–10 176, 2014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Anguita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D.,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Ghio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A.,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Oneto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L., Parra, X., &amp; Reyes-Ortiz, J. L. (2013, April). A public domain dataset for human activity recognition using smartphones. In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Esann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.”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Cheng, L., Guan, Y., Zhu, K., &amp; Li, Y. (2017, January). Recognition of human activities using machine learning methods with wearable sensors. In 2017 IEEE 7th annual computing and communication workshop and conference (CCWC) (pp. 1-7). IEEE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Ravi, N.,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Dandekar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N., Mysore, P., &amp; Littman, M. L. (2005, July). Activity recognition from accelerometer data. In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Aaai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(Vol. 5, No. 2005, pp. 1541-1546</a:t>
            </a:r>
            <a:r>
              <a:rPr lang="en-US" sz="9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900" dirty="0">
                <a:latin typeface="Times New Roman" pitchFamily="18" charset="0"/>
                <a:cs typeface="Times New Roman" pitchFamily="18" charset="0"/>
              </a:rPr>
              <a:t>”Tran, D. N., &amp;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Phan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, D. D. (2016, January). Human activities recognition in android smartphone using support vector machine. In 2016 7th International Conference on Intelligent Systems, </a:t>
            </a:r>
            <a:r>
              <a:rPr lang="en-US" sz="900" dirty="0" err="1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sz="900" dirty="0">
                <a:latin typeface="Times New Roman" pitchFamily="18" charset="0"/>
                <a:cs typeface="Times New Roman" pitchFamily="18" charset="0"/>
              </a:rPr>
              <a:t> and Simulation (ISMS) (pp. 64-68). IEEE.”</a:t>
            </a:r>
          </a:p>
          <a:p>
            <a:endParaRPr lang="en-US" sz="9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 smtClean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5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1435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Introduction(Cont.):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2395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2.  Motivation: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833486"/>
              </p:ext>
            </p:extLst>
          </p:nvPr>
        </p:nvGraphicFramePr>
        <p:xfrm>
          <a:off x="762000" y="1504950"/>
          <a:ext cx="7158069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5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6450" y="402700"/>
            <a:ext cx="6919750" cy="85680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Response of Comments on the Submitted Thesis Report: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Modified the motivation 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Represented introduction and thesis statement points in multiple paragraphs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0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24000" y="1200150"/>
            <a:ext cx="6096000" cy="2707500"/>
          </a:xfrm>
        </p:spPr>
        <p:txBody>
          <a:bodyPr/>
          <a:lstStyle/>
          <a:p>
            <a:pPr marL="76200" indent="0">
              <a:buNone/>
            </a:pP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8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24000" y="1200150"/>
            <a:ext cx="6096000" cy="2707500"/>
          </a:xfrm>
        </p:spPr>
        <p:txBody>
          <a:bodyPr/>
          <a:lstStyle/>
          <a:p>
            <a:pPr marL="76200" indent="0">
              <a:buNone/>
            </a:pP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pPr marL="76200" indent="0">
              <a:buNone/>
            </a:pP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pPr marL="76200" indent="0">
              <a:buNone/>
            </a:pP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06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1435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Introduction(Cont.):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2395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.  Problem Statement: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759663"/>
              </p:ext>
            </p:extLst>
          </p:nvPr>
        </p:nvGraphicFramePr>
        <p:xfrm>
          <a:off x="762000" y="1581150"/>
          <a:ext cx="7239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1435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Introduction(Cont.):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2395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.  Thesis Statement: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7161698"/>
              </p:ext>
            </p:extLst>
          </p:nvPr>
        </p:nvGraphicFramePr>
        <p:xfrm>
          <a:off x="762000" y="1581150"/>
          <a:ext cx="7158069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48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Related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Works: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76450" y="1047750"/>
            <a:ext cx="7591200" cy="3657600"/>
          </a:xfrm>
        </p:spPr>
        <p:txBody>
          <a:bodyPr/>
          <a:lstStyle/>
          <a:p>
            <a:pPr fontAlgn="base">
              <a:buClrTx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Public Domain Dataset for Human Activity Recognition Using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Smartphones: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Introduced a new publicly data set For Human Activity Recognition using smartphone  sensor( accelerometer &amp; gyroscope)     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Activities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Walking, Sitting, Standing, Laying down, Walking upstairs, Walking downstairs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Acknowledged 96% accuracy using multiclass Support vector Machine</a:t>
            </a:r>
          </a:p>
          <a:p>
            <a:pPr fontAlgn="base">
              <a:buClrTx/>
              <a:buFont typeface="Wingdings" pitchFamily="2" charset="2"/>
              <a:buChar char="q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Recognition of Human Activities using Machine Learning Methods with Wearable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Sensors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tried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to recognize body activities from the perspective of sparse representation and random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projections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Collected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 numerical data for five different activities using  wearable sensors 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 Activities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Sitting, Sitting down, Standing, Standing up, walking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 Classifier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SVM: 92%-99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%,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 HMM: 90%-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99%, ANN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: 93%-99%</a:t>
            </a:r>
          </a:p>
          <a:p>
            <a:pPr marL="101600" indent="0"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9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6450" y="402700"/>
            <a:ext cx="6005350" cy="856800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Related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Works(Cont.):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76450" y="1047750"/>
            <a:ext cx="7591200" cy="3657600"/>
          </a:xfrm>
        </p:spPr>
        <p:txBody>
          <a:bodyPr/>
          <a:lstStyle/>
          <a:p>
            <a:pPr lvl="0" fontAlgn="base">
              <a:buClrTx/>
            </a:pPr>
            <a:r>
              <a:rPr lang="en-US" sz="1400" b="1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Activity Recognition from Accelerometer Data</a:t>
            </a:r>
          </a:p>
          <a:p>
            <a:pPr lvl="0" fontAlgn="base">
              <a:buClr>
                <a:srgbClr val="BDC3D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Analyzed  activities using a single tri axial accelerometer and used meta classifier for better accuracy  also study the effect of ontology of activities in terms of classifying activities which are hard to recognize</a:t>
            </a:r>
          </a:p>
          <a:p>
            <a:pPr lvl="0" fontAlgn="base">
              <a:buClr>
                <a:srgbClr val="BDC3D3"/>
              </a:buClr>
              <a:buFont typeface="Arial" pitchFamily="34" charset="0"/>
              <a:buChar char="•"/>
            </a:pPr>
            <a:r>
              <a:rPr lang="en-US" sz="1200" b="1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Activities:</a:t>
            </a:r>
            <a:r>
              <a:rPr lang="en-US" sz="1200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 Standing, Walking, Running, Climbing up stairs, Climbing down stairs, Sit-ups, Vacuuming, Brushing teeth</a:t>
            </a:r>
          </a:p>
          <a:p>
            <a:pPr lvl="0" fontAlgn="base">
              <a:buClr>
                <a:srgbClr val="BDC3D3"/>
              </a:buClr>
              <a:buFont typeface="Arial" pitchFamily="34" charset="0"/>
              <a:buChar char="•"/>
            </a:pPr>
            <a:r>
              <a:rPr lang="en-US" sz="1200" b="1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Classifier:</a:t>
            </a:r>
            <a:r>
              <a:rPr lang="en-US" sz="1200" dirty="0">
                <a:solidFill>
                  <a:srgbClr val="252831"/>
                </a:solidFill>
                <a:latin typeface="Times New Roman" pitchFamily="18" charset="0"/>
                <a:cs typeface="Times New Roman" pitchFamily="18" charset="0"/>
              </a:rPr>
              <a:t>  Decision Trees ,K-nearest neighbors, SVM, Naive Bayes</a:t>
            </a:r>
          </a:p>
          <a:p>
            <a:pPr fontAlgn="base">
              <a:buClrTx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Human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Activities Recognition in Android Smartphone Using Support Vector Machine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eveloped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complete system included data acquisition system, features extraction, data processing, training and human activity recognition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Activities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Sitting, Standing, Walking,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Upstairs, Downstairs,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Lying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Classifier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Acknowledged 89.59% accuracy using Support vector Machine(SVM)</a:t>
            </a: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509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50" y="402700"/>
            <a:ext cx="3587400" cy="416450"/>
          </a:xfrm>
        </p:spPr>
        <p:txBody>
          <a:bodyPr/>
          <a:lstStyle/>
          <a:p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Workflow :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450" y="971550"/>
            <a:ext cx="7591200" cy="34853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9254"/>
            <a:ext cx="7620000" cy="1592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105150"/>
            <a:ext cx="7620000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1150" y="26670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1 : Workﬂow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of existing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dataset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462915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 : Workﬂow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new dataset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2820</Words>
  <Application>Microsoft Office PowerPoint</Application>
  <PresentationFormat>On-screen Show (16:9)</PresentationFormat>
  <Paragraphs>361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Montserrat</vt:lpstr>
      <vt:lpstr>Poppins</vt:lpstr>
      <vt:lpstr>Courier New</vt:lpstr>
      <vt:lpstr>Impact</vt:lpstr>
      <vt:lpstr>SimSun</vt:lpstr>
      <vt:lpstr>Wingdings</vt:lpstr>
      <vt:lpstr>Times New Roman</vt:lpstr>
      <vt:lpstr>Montserrat Light</vt:lpstr>
      <vt:lpstr>Volsce template</vt:lpstr>
      <vt:lpstr>Prediction of Human Activity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Works: </vt:lpstr>
      <vt:lpstr>Related Works(Cont.): </vt:lpstr>
      <vt:lpstr>Workflow :</vt:lpstr>
      <vt:lpstr>PowerPoint Presentation</vt:lpstr>
      <vt:lpstr>Existing Dataset:</vt:lpstr>
      <vt:lpstr>Existing Dataset:</vt:lpstr>
      <vt:lpstr>Existing Dataset:</vt:lpstr>
      <vt:lpstr>Existing Dataset:</vt:lpstr>
      <vt:lpstr>Existing Dataset:</vt:lpstr>
      <vt:lpstr>PowerPoint Presentation</vt:lpstr>
      <vt:lpstr>New Dataset:</vt:lpstr>
      <vt:lpstr>New Dataset:</vt:lpstr>
      <vt:lpstr>New Dataset:</vt:lpstr>
      <vt:lpstr>New Dataset:</vt:lpstr>
      <vt:lpstr>PowerPoint Presentation</vt:lpstr>
      <vt:lpstr>Methodology: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applying reduction techniques,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Response of Comments on the Submitted Thesis Report: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Human Activity Using machine Learning</dc:title>
  <dc:creator>16101101</dc:creator>
  <cp:lastModifiedBy>16101101</cp:lastModifiedBy>
  <cp:revision>76</cp:revision>
  <dcterms:modified xsi:type="dcterms:W3CDTF">2019-12-26T03:11:21Z</dcterms:modified>
</cp:coreProperties>
</file>